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85467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350">
            <a:solidFill>
              <a:srgbClr val="E7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4900" y="6092952"/>
            <a:ext cx="847344" cy="40081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239" y="6412991"/>
            <a:ext cx="248018" cy="8935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21791" y="6100571"/>
            <a:ext cx="403860" cy="402590"/>
          </a:xfrm>
          <a:custGeom>
            <a:avLst/>
            <a:gdLst/>
            <a:ahLst/>
            <a:cxnLst/>
            <a:rect l="l" t="t" r="r" b="b"/>
            <a:pathLst>
              <a:path w="403859" h="402590">
                <a:moveTo>
                  <a:pt x="403644" y="0"/>
                </a:moveTo>
                <a:lnTo>
                  <a:pt x="123329" y="0"/>
                </a:lnTo>
                <a:lnTo>
                  <a:pt x="84353" y="6261"/>
                </a:lnTo>
                <a:lnTo>
                  <a:pt x="50495" y="23710"/>
                </a:lnTo>
                <a:lnTo>
                  <a:pt x="23799" y="50304"/>
                </a:lnTo>
                <a:lnTo>
                  <a:pt x="6286" y="84035"/>
                </a:lnTo>
                <a:lnTo>
                  <a:pt x="0" y="122872"/>
                </a:lnTo>
                <a:lnTo>
                  <a:pt x="1892" y="144640"/>
                </a:lnTo>
                <a:lnTo>
                  <a:pt x="7391" y="165138"/>
                </a:lnTo>
                <a:lnTo>
                  <a:pt x="16205" y="184048"/>
                </a:lnTo>
                <a:lnTo>
                  <a:pt x="28028" y="201053"/>
                </a:lnTo>
                <a:lnTo>
                  <a:pt x="16230" y="218058"/>
                </a:lnTo>
                <a:lnTo>
                  <a:pt x="7416" y="236981"/>
                </a:lnTo>
                <a:lnTo>
                  <a:pt x="1904" y="257492"/>
                </a:lnTo>
                <a:lnTo>
                  <a:pt x="0" y="279247"/>
                </a:lnTo>
                <a:lnTo>
                  <a:pt x="0" y="402120"/>
                </a:lnTo>
                <a:lnTo>
                  <a:pt x="89700" y="402120"/>
                </a:lnTo>
                <a:lnTo>
                  <a:pt x="89700" y="279247"/>
                </a:lnTo>
                <a:lnTo>
                  <a:pt x="92341" y="266204"/>
                </a:lnTo>
                <a:lnTo>
                  <a:pt x="99555" y="255549"/>
                </a:lnTo>
                <a:lnTo>
                  <a:pt x="110236" y="248373"/>
                </a:lnTo>
                <a:lnTo>
                  <a:pt x="123329" y="245744"/>
                </a:lnTo>
                <a:lnTo>
                  <a:pt x="403644" y="245744"/>
                </a:lnTo>
                <a:lnTo>
                  <a:pt x="403644" y="156375"/>
                </a:lnTo>
                <a:lnTo>
                  <a:pt x="123329" y="156375"/>
                </a:lnTo>
                <a:lnTo>
                  <a:pt x="110236" y="153746"/>
                </a:lnTo>
                <a:lnTo>
                  <a:pt x="99555" y="146557"/>
                </a:lnTo>
                <a:lnTo>
                  <a:pt x="92341" y="135915"/>
                </a:lnTo>
                <a:lnTo>
                  <a:pt x="89700" y="122872"/>
                </a:lnTo>
                <a:lnTo>
                  <a:pt x="92341" y="109829"/>
                </a:lnTo>
                <a:lnTo>
                  <a:pt x="99555" y="99174"/>
                </a:lnTo>
                <a:lnTo>
                  <a:pt x="110236" y="91998"/>
                </a:lnTo>
                <a:lnTo>
                  <a:pt x="123329" y="89357"/>
                </a:lnTo>
                <a:lnTo>
                  <a:pt x="403644" y="89357"/>
                </a:lnTo>
                <a:lnTo>
                  <a:pt x="403644" y="0"/>
                </a:lnTo>
                <a:close/>
              </a:path>
            </a:pathLst>
          </a:custGeom>
          <a:solidFill>
            <a:srgbClr val="094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9597" y="433527"/>
            <a:ext cx="5924804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90" y="2009394"/>
            <a:ext cx="8598535" cy="3775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stu.ru/" TargetMode="External"/><Relationship Id="rId2" Type="http://schemas.openxmlformats.org/officeDocument/2006/relationships/hyperlink" Target="mailto:priem@yst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k.com/yst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" y="0"/>
            <a:ext cx="9137903" cy="68549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1722" y="2249804"/>
            <a:ext cx="6607809" cy="23069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912620">
              <a:lnSpc>
                <a:spcPts val="5990"/>
              </a:lnSpc>
              <a:spcBef>
                <a:spcPts val="200"/>
              </a:spcBef>
            </a:pPr>
            <a:r>
              <a:rPr sz="4900" spc="-10" dirty="0">
                <a:solidFill>
                  <a:srgbClr val="E6E6E6"/>
                </a:solidFill>
              </a:rPr>
              <a:t>ДОБРО </a:t>
            </a:r>
            <a:r>
              <a:rPr sz="4900" spc="-5" dirty="0">
                <a:solidFill>
                  <a:srgbClr val="E6E6E6"/>
                </a:solidFill>
              </a:rPr>
              <a:t> </a:t>
            </a:r>
            <a:r>
              <a:rPr sz="4900" spc="-10" dirty="0">
                <a:solidFill>
                  <a:srgbClr val="E6E6E6"/>
                </a:solidFill>
              </a:rPr>
              <a:t>П</a:t>
            </a:r>
            <a:r>
              <a:rPr sz="4900" spc="-110" dirty="0">
                <a:solidFill>
                  <a:srgbClr val="E6E6E6"/>
                </a:solidFill>
              </a:rPr>
              <a:t>О</a:t>
            </a:r>
            <a:r>
              <a:rPr sz="4900" spc="105" dirty="0">
                <a:solidFill>
                  <a:srgbClr val="E6E6E6"/>
                </a:solidFill>
              </a:rPr>
              <a:t>Ж</a:t>
            </a:r>
            <a:r>
              <a:rPr sz="4900" spc="170" dirty="0">
                <a:solidFill>
                  <a:srgbClr val="E6E6E6"/>
                </a:solidFill>
              </a:rPr>
              <a:t>А</a:t>
            </a:r>
            <a:r>
              <a:rPr sz="4900" spc="-5" dirty="0">
                <a:solidFill>
                  <a:srgbClr val="E6E6E6"/>
                </a:solidFill>
              </a:rPr>
              <a:t>ЛОВ</a:t>
            </a:r>
            <a:r>
              <a:rPr sz="4900" spc="-280" dirty="0">
                <a:solidFill>
                  <a:srgbClr val="E6E6E6"/>
                </a:solidFill>
              </a:rPr>
              <a:t>А</a:t>
            </a:r>
            <a:r>
              <a:rPr sz="4900" spc="-5" dirty="0">
                <a:solidFill>
                  <a:srgbClr val="E6E6E6"/>
                </a:solidFill>
              </a:rPr>
              <a:t>ТЬ,</a:t>
            </a:r>
            <a:endParaRPr sz="4900"/>
          </a:p>
          <a:p>
            <a:pPr marL="12700">
              <a:lnSpc>
                <a:spcPct val="100000"/>
              </a:lnSpc>
            </a:pPr>
            <a:r>
              <a:rPr sz="4900" spc="-10" dirty="0">
                <a:solidFill>
                  <a:srgbClr val="E6E6E6"/>
                </a:solidFill>
              </a:rPr>
              <a:t>АБИТУРИЕНТ</a:t>
            </a:r>
            <a:r>
              <a:rPr sz="4900" spc="25" dirty="0">
                <a:solidFill>
                  <a:srgbClr val="E6E6E6"/>
                </a:solidFill>
              </a:rPr>
              <a:t> </a:t>
            </a:r>
            <a:r>
              <a:rPr sz="4900" spc="-5" dirty="0">
                <a:solidFill>
                  <a:srgbClr val="E6E6E6"/>
                </a:solidFill>
              </a:rPr>
              <a:t>–</a:t>
            </a:r>
            <a:r>
              <a:rPr sz="4900" spc="-20" dirty="0">
                <a:solidFill>
                  <a:srgbClr val="E6E6E6"/>
                </a:solidFill>
              </a:rPr>
              <a:t> </a:t>
            </a:r>
            <a:r>
              <a:rPr sz="4900" spc="-10" dirty="0">
                <a:solidFill>
                  <a:srgbClr val="E6E6E6"/>
                </a:solidFill>
              </a:rPr>
              <a:t>2022</a:t>
            </a:r>
            <a:r>
              <a:rPr sz="4900" spc="-30" dirty="0">
                <a:solidFill>
                  <a:srgbClr val="E6E6E6"/>
                </a:solidFill>
              </a:rPr>
              <a:t> </a:t>
            </a:r>
            <a:r>
              <a:rPr sz="4900" spc="-5" dirty="0">
                <a:solidFill>
                  <a:srgbClr val="E6E6E6"/>
                </a:solidFill>
              </a:rPr>
              <a:t>!</a:t>
            </a:r>
            <a:endParaRPr sz="4900"/>
          </a:p>
        </p:txBody>
      </p:sp>
      <p:grpSp>
        <p:nvGrpSpPr>
          <p:cNvPr id="4" name="object 4"/>
          <p:cNvGrpSpPr/>
          <p:nvPr/>
        </p:nvGrpSpPr>
        <p:grpSpPr>
          <a:xfrm>
            <a:off x="835152" y="620268"/>
            <a:ext cx="3005455" cy="925194"/>
            <a:chOff x="835152" y="620268"/>
            <a:chExt cx="3005455" cy="92519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9384" y="620268"/>
              <a:ext cx="1911095" cy="9067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88720" y="1342644"/>
              <a:ext cx="556260" cy="202565"/>
            </a:xfrm>
            <a:custGeom>
              <a:avLst/>
              <a:gdLst/>
              <a:ahLst/>
              <a:cxnLst/>
              <a:rect l="l" t="t" r="r" b="b"/>
              <a:pathLst>
                <a:path w="556260" h="202565">
                  <a:moveTo>
                    <a:pt x="555752" y="0"/>
                  </a:moveTo>
                  <a:lnTo>
                    <a:pt x="0" y="0"/>
                  </a:lnTo>
                  <a:lnTo>
                    <a:pt x="0" y="202437"/>
                  </a:lnTo>
                  <a:lnTo>
                    <a:pt x="288544" y="202437"/>
                  </a:lnTo>
                  <a:lnTo>
                    <a:pt x="335153" y="198500"/>
                  </a:lnTo>
                  <a:lnTo>
                    <a:pt x="379222" y="187197"/>
                  </a:lnTo>
                  <a:lnTo>
                    <a:pt x="420243" y="169163"/>
                  </a:lnTo>
                  <a:lnTo>
                    <a:pt x="457454" y="145033"/>
                  </a:lnTo>
                  <a:lnTo>
                    <a:pt x="490219" y="115315"/>
                  </a:lnTo>
                  <a:lnTo>
                    <a:pt x="517906" y="80898"/>
                  </a:lnTo>
                  <a:lnTo>
                    <a:pt x="540004" y="42163"/>
                  </a:lnTo>
                  <a:lnTo>
                    <a:pt x="555752" y="0"/>
                  </a:lnTo>
                  <a:close/>
                </a:path>
              </a:pathLst>
            </a:custGeom>
            <a:solidFill>
              <a:srgbClr val="EB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5152" y="635508"/>
              <a:ext cx="908685" cy="909955"/>
            </a:xfrm>
            <a:custGeom>
              <a:avLst/>
              <a:gdLst/>
              <a:ahLst/>
              <a:cxnLst/>
              <a:rect l="l" t="t" r="r" b="b"/>
              <a:pathLst>
                <a:path w="908685" h="909955">
                  <a:moveTo>
                    <a:pt x="908177" y="0"/>
                  </a:moveTo>
                  <a:lnTo>
                    <a:pt x="277494" y="0"/>
                  </a:lnTo>
                  <a:lnTo>
                    <a:pt x="232498" y="3682"/>
                  </a:lnTo>
                  <a:lnTo>
                    <a:pt x="189801" y="14224"/>
                  </a:lnTo>
                  <a:lnTo>
                    <a:pt x="149986" y="30987"/>
                  </a:lnTo>
                  <a:lnTo>
                    <a:pt x="113626" y="53593"/>
                  </a:lnTo>
                  <a:lnTo>
                    <a:pt x="81292" y="81406"/>
                  </a:lnTo>
                  <a:lnTo>
                    <a:pt x="53543" y="113791"/>
                  </a:lnTo>
                  <a:lnTo>
                    <a:pt x="30975" y="150240"/>
                  </a:lnTo>
                  <a:lnTo>
                    <a:pt x="14147" y="190118"/>
                  </a:lnTo>
                  <a:lnTo>
                    <a:pt x="3632" y="232917"/>
                  </a:lnTo>
                  <a:lnTo>
                    <a:pt x="0" y="278002"/>
                  </a:lnTo>
                  <a:lnTo>
                    <a:pt x="4267" y="327278"/>
                  </a:lnTo>
                  <a:lnTo>
                    <a:pt x="16636" y="373633"/>
                  </a:lnTo>
                  <a:lnTo>
                    <a:pt x="36448" y="416432"/>
                  </a:lnTo>
                  <a:lnTo>
                    <a:pt x="63068" y="454913"/>
                  </a:lnTo>
                  <a:lnTo>
                    <a:pt x="36512" y="493267"/>
                  </a:lnTo>
                  <a:lnTo>
                    <a:pt x="16687" y="536193"/>
                  </a:lnTo>
                  <a:lnTo>
                    <a:pt x="4292" y="582549"/>
                  </a:lnTo>
                  <a:lnTo>
                    <a:pt x="0" y="631697"/>
                  </a:lnTo>
                  <a:lnTo>
                    <a:pt x="0" y="909701"/>
                  </a:lnTo>
                  <a:lnTo>
                    <a:pt x="201815" y="909701"/>
                  </a:lnTo>
                  <a:lnTo>
                    <a:pt x="201815" y="631697"/>
                  </a:lnTo>
                  <a:lnTo>
                    <a:pt x="207772" y="602233"/>
                  </a:lnTo>
                  <a:lnTo>
                    <a:pt x="223989" y="578103"/>
                  </a:lnTo>
                  <a:lnTo>
                    <a:pt x="248043" y="561847"/>
                  </a:lnTo>
                  <a:lnTo>
                    <a:pt x="277494" y="555878"/>
                  </a:lnTo>
                  <a:lnTo>
                    <a:pt x="908177" y="555878"/>
                  </a:lnTo>
                  <a:lnTo>
                    <a:pt x="908177" y="353821"/>
                  </a:lnTo>
                  <a:lnTo>
                    <a:pt x="277494" y="353821"/>
                  </a:lnTo>
                  <a:lnTo>
                    <a:pt x="248043" y="347852"/>
                  </a:lnTo>
                  <a:lnTo>
                    <a:pt x="223989" y="331596"/>
                  </a:lnTo>
                  <a:lnTo>
                    <a:pt x="207772" y="307466"/>
                  </a:lnTo>
                  <a:lnTo>
                    <a:pt x="201815" y="278002"/>
                  </a:lnTo>
                  <a:lnTo>
                    <a:pt x="207772" y="248412"/>
                  </a:lnTo>
                  <a:lnTo>
                    <a:pt x="223989" y="224408"/>
                  </a:lnTo>
                  <a:lnTo>
                    <a:pt x="248043" y="208152"/>
                  </a:lnTo>
                  <a:lnTo>
                    <a:pt x="277494" y="202183"/>
                  </a:lnTo>
                  <a:lnTo>
                    <a:pt x="908177" y="202183"/>
                  </a:lnTo>
                  <a:lnTo>
                    <a:pt x="908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5950458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9905" y="350646"/>
            <a:ext cx="739076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4820">
              <a:lnSpc>
                <a:spcPct val="114599"/>
              </a:lnSpc>
              <a:spcBef>
                <a:spcPts val="100"/>
              </a:spcBef>
            </a:pPr>
            <a:r>
              <a:rPr spc="-10" dirty="0"/>
              <a:t>ПЕРЕЧЕНТ</a:t>
            </a:r>
            <a:r>
              <a:rPr spc="175" dirty="0"/>
              <a:t> </a:t>
            </a:r>
            <a:r>
              <a:rPr dirty="0"/>
              <a:t>ВСТУПИТЕЛЬНЫХ</a:t>
            </a:r>
            <a:r>
              <a:rPr spc="195" dirty="0"/>
              <a:t> </a:t>
            </a:r>
            <a:r>
              <a:rPr spc="-20" dirty="0"/>
              <a:t>ИСПЫТАНИЙ </a:t>
            </a:r>
            <a:r>
              <a:rPr spc="-15" dirty="0"/>
              <a:t> </a:t>
            </a:r>
            <a:r>
              <a:rPr spc="-5" dirty="0"/>
              <a:t>НА</a:t>
            </a:r>
            <a:r>
              <a:rPr spc="-30" dirty="0"/>
              <a:t> </a:t>
            </a:r>
            <a:r>
              <a:rPr spc="-5" dirty="0"/>
              <a:t>БАЗЕ</a:t>
            </a:r>
            <a:r>
              <a:rPr spc="-25" dirty="0"/>
              <a:t> </a:t>
            </a:r>
            <a:r>
              <a:rPr spc="-5" dirty="0"/>
              <a:t>ПРОФЕССИОНАЛЬНОГО</a:t>
            </a:r>
            <a:r>
              <a:rPr dirty="0"/>
              <a:t> </a:t>
            </a:r>
            <a:r>
              <a:rPr spc="-2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5163337"/>
            <a:ext cx="8332470" cy="6140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250"/>
              </a:spcBef>
              <a:tabLst>
                <a:tab pos="2319020" algn="l"/>
                <a:tab pos="3807460" algn="l"/>
                <a:tab pos="4841240" algn="l"/>
                <a:tab pos="5347335" algn="l"/>
                <a:tab pos="7196455" algn="l"/>
              </a:tabLst>
            </a:pPr>
            <a:r>
              <a:rPr sz="1800" spc="-5" dirty="0">
                <a:latin typeface="Segoe UI"/>
                <a:cs typeface="Segoe UI"/>
              </a:rPr>
              <a:t>Максимальное	количество	баллов	</a:t>
            </a:r>
            <a:r>
              <a:rPr sz="1800" spc="-10" dirty="0">
                <a:latin typeface="Segoe UI"/>
                <a:cs typeface="Segoe UI"/>
              </a:rPr>
              <a:t>за	</a:t>
            </a:r>
            <a:r>
              <a:rPr sz="1800" spc="-5" dirty="0">
                <a:latin typeface="Segoe UI"/>
                <a:cs typeface="Segoe UI"/>
              </a:rPr>
              <a:t>вступительные	испытания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latin typeface="Segoe UI"/>
                <a:cs typeface="Segoe UI"/>
              </a:rPr>
              <a:t>составляет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100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баллов.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864" y="2184748"/>
            <a:ext cx="8699751" cy="28557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04416" y="1480058"/>
            <a:ext cx="5514340" cy="478790"/>
            <a:chOff x="1804416" y="1480058"/>
            <a:chExt cx="5514340" cy="4787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2908" y="1480058"/>
              <a:ext cx="3688334" cy="231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416" y="1735836"/>
              <a:ext cx="5514086" cy="2228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500" y="271375"/>
            <a:ext cx="739076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4820">
              <a:lnSpc>
                <a:spcPct val="114599"/>
              </a:lnSpc>
              <a:spcBef>
                <a:spcPts val="95"/>
              </a:spcBef>
            </a:pPr>
            <a:r>
              <a:rPr spc="-10" dirty="0"/>
              <a:t>ПЕРЕЧЕНТ</a:t>
            </a:r>
            <a:r>
              <a:rPr spc="170" dirty="0"/>
              <a:t> </a:t>
            </a:r>
            <a:r>
              <a:rPr dirty="0"/>
              <a:t>ВСТУПИТЕЛЬНЫХ</a:t>
            </a:r>
            <a:r>
              <a:rPr spc="195" dirty="0"/>
              <a:t> </a:t>
            </a:r>
            <a:r>
              <a:rPr spc="-20" dirty="0"/>
              <a:t>ИСПЫТАНИЙ </a:t>
            </a:r>
            <a:r>
              <a:rPr spc="-15" dirty="0"/>
              <a:t> </a:t>
            </a:r>
            <a:r>
              <a:rPr spc="-5" dirty="0"/>
              <a:t>НА</a:t>
            </a:r>
            <a:r>
              <a:rPr spc="-20" dirty="0"/>
              <a:t> </a:t>
            </a:r>
            <a:r>
              <a:rPr spc="-5" dirty="0"/>
              <a:t>БАЗЕ</a:t>
            </a:r>
            <a:r>
              <a:rPr spc="-20" dirty="0"/>
              <a:t> </a:t>
            </a:r>
            <a:r>
              <a:rPr spc="-5" dirty="0"/>
              <a:t>ПРОФЕССИОНАЛЬНОГО</a:t>
            </a:r>
            <a:r>
              <a:rPr dirty="0"/>
              <a:t> </a:t>
            </a:r>
            <a:r>
              <a:rPr spc="-20" dirty="0"/>
              <a:t>ОБРАЗОВАНИЯ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63" y="2077985"/>
            <a:ext cx="8950038" cy="32956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9423" y="1498472"/>
            <a:ext cx="4775200" cy="231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59839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0883" y="424332"/>
            <a:ext cx="6772275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0">
              <a:lnSpc>
                <a:spcPct val="114999"/>
              </a:lnSpc>
              <a:spcBef>
                <a:spcPts val="100"/>
              </a:spcBef>
            </a:pPr>
            <a:r>
              <a:rPr sz="2200" spc="-10" dirty="0"/>
              <a:t>ПЕРЕЧЕНЬ</a:t>
            </a:r>
            <a:r>
              <a:rPr sz="2200" spc="585" dirty="0"/>
              <a:t> </a:t>
            </a:r>
            <a:r>
              <a:rPr sz="2200" spc="-5" dirty="0"/>
              <a:t>ВСТУПИТЕЛЬНЫХ</a:t>
            </a:r>
            <a:r>
              <a:rPr sz="2200" spc="595" dirty="0"/>
              <a:t> </a:t>
            </a:r>
            <a:r>
              <a:rPr sz="2200" spc="-25" dirty="0"/>
              <a:t>ИСПЫТАНИЙ </a:t>
            </a:r>
            <a:r>
              <a:rPr sz="2200" spc="-20" dirty="0"/>
              <a:t> </a:t>
            </a:r>
            <a:r>
              <a:rPr sz="2200" spc="-10" dirty="0"/>
              <a:t>НА</a:t>
            </a:r>
            <a:r>
              <a:rPr sz="2200" spc="20" dirty="0"/>
              <a:t> </a:t>
            </a:r>
            <a:r>
              <a:rPr sz="2200" spc="-5" dirty="0"/>
              <a:t>БАЗЕ</a:t>
            </a:r>
            <a:r>
              <a:rPr sz="2200" spc="10" dirty="0"/>
              <a:t> </a:t>
            </a:r>
            <a:r>
              <a:rPr sz="2200" spc="-10" dirty="0"/>
              <a:t>ПРОФЕССИОНАЛЬНОГО</a:t>
            </a:r>
            <a:r>
              <a:rPr sz="2200" spc="55" dirty="0"/>
              <a:t> </a:t>
            </a:r>
            <a:r>
              <a:rPr sz="2200" spc="-25" dirty="0"/>
              <a:t>ОБРАЗОВАНИЯ</a:t>
            </a:r>
            <a:endParaRPr sz="2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" y="1996439"/>
            <a:ext cx="8770620" cy="3520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7504" y="1503807"/>
            <a:ext cx="3076702" cy="2264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1341119"/>
            <a:ext cx="8669020" cy="5206365"/>
            <a:chOff x="108204" y="1341119"/>
            <a:chExt cx="8669020" cy="5206365"/>
          </a:xfrm>
        </p:grpSpPr>
        <p:sp>
          <p:nvSpPr>
            <p:cNvPr id="3" name="object 3"/>
            <p:cNvSpPr/>
            <p:nvPr/>
          </p:nvSpPr>
          <p:spPr>
            <a:xfrm>
              <a:off x="456438" y="5884925"/>
              <a:ext cx="4323715" cy="0"/>
            </a:xfrm>
            <a:custGeom>
              <a:avLst/>
              <a:gdLst/>
              <a:ahLst/>
              <a:cxnLst/>
              <a:rect l="l" t="t" r="r" b="b"/>
              <a:pathLst>
                <a:path w="4323715">
                  <a:moveTo>
                    <a:pt x="0" y="0"/>
                  </a:moveTo>
                  <a:lnTo>
                    <a:pt x="4323334" y="0"/>
                  </a:lnTo>
                </a:path>
              </a:pathLst>
            </a:custGeom>
            <a:ln w="719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1341119"/>
              <a:ext cx="8668512" cy="52059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8788" y="46311"/>
            <a:ext cx="7390130" cy="8648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pc="-10" dirty="0"/>
              <a:t>ПЕРЕЧЕНТ</a:t>
            </a:r>
            <a:r>
              <a:rPr spc="5" dirty="0"/>
              <a:t> </a:t>
            </a:r>
            <a:r>
              <a:rPr dirty="0"/>
              <a:t>ВСТУПИТЕЛЬНЫХ</a:t>
            </a:r>
            <a:r>
              <a:rPr spc="15" dirty="0"/>
              <a:t> </a:t>
            </a:r>
            <a:r>
              <a:rPr spc="-20" dirty="0"/>
              <a:t>ИСПЫТАНИЙ</a:t>
            </a: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pc="-5" dirty="0"/>
              <a:t>НА</a:t>
            </a:r>
            <a:r>
              <a:rPr spc="-25" dirty="0"/>
              <a:t> </a:t>
            </a:r>
            <a:r>
              <a:rPr spc="-5" dirty="0"/>
              <a:t>БАЗЕ</a:t>
            </a:r>
            <a:r>
              <a:rPr spc="-25" dirty="0"/>
              <a:t> </a:t>
            </a:r>
            <a:r>
              <a:rPr spc="-5" dirty="0"/>
              <a:t>ПРОФЕССИОНАЛЬНОГО</a:t>
            </a:r>
            <a:r>
              <a:rPr dirty="0"/>
              <a:t> </a:t>
            </a:r>
            <a:r>
              <a:rPr spc="-20" dirty="0"/>
              <a:t>ОБРАЗОВАНИЯ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7830" y="1049274"/>
            <a:ext cx="4562221" cy="2228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1427" y="421894"/>
            <a:ext cx="739076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4820">
              <a:lnSpc>
                <a:spcPct val="114599"/>
              </a:lnSpc>
              <a:spcBef>
                <a:spcPts val="100"/>
              </a:spcBef>
            </a:pPr>
            <a:r>
              <a:rPr spc="-10" dirty="0"/>
              <a:t>ПЕРЕЧЕНТ</a:t>
            </a:r>
            <a:r>
              <a:rPr spc="175" dirty="0"/>
              <a:t> </a:t>
            </a:r>
            <a:r>
              <a:rPr dirty="0"/>
              <a:t>ВСТУПИТЕЛЬНЫХ</a:t>
            </a:r>
            <a:r>
              <a:rPr spc="195" dirty="0"/>
              <a:t> </a:t>
            </a:r>
            <a:r>
              <a:rPr spc="-20" dirty="0"/>
              <a:t>ИСПЫТАНИЙ </a:t>
            </a:r>
            <a:r>
              <a:rPr spc="-15" dirty="0"/>
              <a:t> </a:t>
            </a:r>
            <a:r>
              <a:rPr spc="-5" dirty="0"/>
              <a:t>НА</a:t>
            </a:r>
            <a:r>
              <a:rPr spc="-15" dirty="0"/>
              <a:t> </a:t>
            </a:r>
            <a:r>
              <a:rPr spc="-5" dirty="0"/>
              <a:t>БАЗЕ</a:t>
            </a:r>
            <a:r>
              <a:rPr spc="-15" dirty="0"/>
              <a:t> </a:t>
            </a:r>
            <a:r>
              <a:rPr spc="-5" dirty="0"/>
              <a:t>ПРОФЕССИОНАЛЬНОГО</a:t>
            </a:r>
            <a:r>
              <a:rPr spc="-25" dirty="0"/>
              <a:t> </a:t>
            </a:r>
            <a:r>
              <a:rPr spc="-20" dirty="0"/>
              <a:t>ОБРАЗОВАНИЯ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68" y="2145122"/>
            <a:ext cx="8587451" cy="28267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9839" y="1579372"/>
            <a:ext cx="4137914" cy="2228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48F27-C9BD-8BB9-9A0E-B708A833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52600"/>
            <a:ext cx="3124199" cy="1846659"/>
          </a:xfrm>
        </p:spPr>
        <p:txBody>
          <a:bodyPr/>
          <a:lstStyle/>
          <a:p>
            <a:pPr algn="ctr"/>
            <a:r>
              <a:rPr lang="ru-RU" dirty="0"/>
              <a:t>РАСПИСАНИЕ ВСТУПИТЕЛЬНЫХ ИСПЫТАНИЙ</a:t>
            </a:r>
            <a:br>
              <a:rPr lang="ru-RU" dirty="0"/>
            </a:br>
            <a:r>
              <a:rPr lang="ru-RU" dirty="0"/>
              <a:t>Очная форма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831FD8-B536-3354-F462-D73E00DBE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050"/>
            <a:ext cx="5617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8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48F27-C9BD-8BB9-9A0E-B708A833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52600"/>
            <a:ext cx="3124199" cy="2215991"/>
          </a:xfrm>
        </p:spPr>
        <p:txBody>
          <a:bodyPr/>
          <a:lstStyle/>
          <a:p>
            <a:pPr algn="ctr"/>
            <a:r>
              <a:rPr lang="ru-RU" dirty="0"/>
              <a:t>РАСПИСАНИЕ ВСТУПИТЕЛЬНЫХ ИСПЫТАНИЙ</a:t>
            </a:r>
            <a:br>
              <a:rPr lang="ru-RU" dirty="0"/>
            </a:br>
            <a:r>
              <a:rPr lang="ru-RU" dirty="0"/>
              <a:t>Заочная, очно-заочная формы обучения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B8D9E1-A3C8-721F-2DCC-CBC85F67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5907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5192" y="402082"/>
            <a:ext cx="5417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ИНДИВИДУАЛЬНЫЕ</a:t>
            </a:r>
            <a:r>
              <a:rPr spc="-60" dirty="0"/>
              <a:t> </a:t>
            </a:r>
            <a:r>
              <a:rPr dirty="0"/>
              <a:t>ДОСТИЖЕНИЯ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1186053"/>
            <a:ext cx="85972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734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При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подаче</a:t>
            </a:r>
            <a:r>
              <a:rPr sz="1800" spc="-5" dirty="0">
                <a:latin typeface="Segoe UI"/>
                <a:cs typeface="Segoe UI"/>
              </a:rPr>
              <a:t> заявления</a:t>
            </a:r>
            <a:r>
              <a:rPr sz="1800" dirty="0">
                <a:latin typeface="Segoe UI"/>
                <a:cs typeface="Segoe UI"/>
              </a:rPr>
              <a:t> на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обучение</a:t>
            </a:r>
            <a:r>
              <a:rPr sz="1800" dirty="0">
                <a:latin typeface="Segoe UI"/>
                <a:cs typeface="Segoe UI"/>
              </a:rPr>
              <a:t> по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программам</a:t>
            </a:r>
            <a:r>
              <a:rPr sz="1800" spc="-5" dirty="0">
                <a:latin typeface="Segoe UI"/>
                <a:cs typeface="Segoe UI"/>
              </a:rPr>
              <a:t> бакалавриата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(специалитета)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5" dirty="0">
                <a:latin typeface="Segoe UI"/>
                <a:cs typeface="Segoe UI"/>
              </a:rPr>
              <a:t>ЯГТУ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начисляет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дополнительные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баллы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за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индивидуальные </a:t>
            </a:r>
            <a:r>
              <a:rPr sz="1800" b="1" spc="-5" dirty="0">
                <a:latin typeface="Segoe UI"/>
                <a:cs typeface="Segoe UI"/>
              </a:rPr>
              <a:t> достижения</a:t>
            </a:r>
            <a:r>
              <a:rPr sz="1800" spc="-5" dirty="0">
                <a:latin typeface="Segoe UI"/>
                <a:cs typeface="Segoe UI"/>
              </a:rPr>
              <a:t>: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6579" y="4143502"/>
            <a:ext cx="149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  <a:tabLst>
                <a:tab pos="422275" algn="l"/>
              </a:tabLst>
            </a:pPr>
            <a:r>
              <a:rPr sz="1800" dirty="0">
                <a:latin typeface="Segoe UI"/>
                <a:cs typeface="Segoe UI"/>
              </a:rPr>
              <a:t>и	</a:t>
            </a:r>
            <a:r>
              <a:rPr sz="1800" spc="-45" dirty="0">
                <a:latin typeface="Segoe UI"/>
                <a:cs typeface="Segoe UI"/>
              </a:rPr>
              <a:t>г</a:t>
            </a:r>
            <a:r>
              <a:rPr sz="1800" spc="-15" dirty="0">
                <a:latin typeface="Segoe UI"/>
                <a:cs typeface="Segoe UI"/>
              </a:rPr>
              <a:t>о</a:t>
            </a:r>
            <a:r>
              <a:rPr sz="1800" dirty="0">
                <a:latin typeface="Segoe UI"/>
                <a:cs typeface="Segoe UI"/>
              </a:rPr>
              <a:t>р</a:t>
            </a:r>
            <a:r>
              <a:rPr sz="1800" spc="-25" dirty="0">
                <a:latin typeface="Segoe UI"/>
                <a:cs typeface="Segoe UI"/>
              </a:rPr>
              <a:t>о</a:t>
            </a:r>
            <a:r>
              <a:rPr sz="1800" dirty="0">
                <a:latin typeface="Segoe UI"/>
                <a:cs typeface="Segoe UI"/>
              </a:rPr>
              <a:t>дс</a:t>
            </a:r>
            <a:r>
              <a:rPr sz="1800" spc="10" dirty="0">
                <a:latin typeface="Segoe UI"/>
                <a:cs typeface="Segoe UI"/>
              </a:rPr>
              <a:t>к</a:t>
            </a:r>
            <a:r>
              <a:rPr sz="1800" spc="-5" dirty="0">
                <a:latin typeface="Segoe UI"/>
                <a:cs typeface="Segoe UI"/>
              </a:rPr>
              <a:t>их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tabLst>
                <a:tab pos="393700" algn="l"/>
                <a:tab pos="763905" algn="l"/>
              </a:tabLst>
            </a:pPr>
            <a:r>
              <a:rPr sz="1800" b="1" dirty="0">
                <a:latin typeface="Segoe UI"/>
                <a:cs typeface="Segoe UI"/>
              </a:rPr>
              <a:t>и	3	ба</a:t>
            </a:r>
            <a:r>
              <a:rPr sz="1800" b="1" spc="-10" dirty="0">
                <a:latin typeface="Segoe UI"/>
                <a:cs typeface="Segoe UI"/>
              </a:rPr>
              <a:t>л</a:t>
            </a:r>
            <a:r>
              <a:rPr sz="1800" b="1" dirty="0">
                <a:latin typeface="Segoe UI"/>
                <a:cs typeface="Segoe UI"/>
              </a:rPr>
              <a:t>ла,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299720" algn="l"/>
              </a:tabLst>
            </a:pPr>
            <a:r>
              <a:rPr spc="-5" dirty="0"/>
              <a:t>наличие</a:t>
            </a:r>
            <a:r>
              <a:rPr spc="95" dirty="0"/>
              <a:t> </a:t>
            </a:r>
            <a:r>
              <a:rPr dirty="0"/>
              <a:t>статуса</a:t>
            </a:r>
            <a:r>
              <a:rPr spc="90" dirty="0"/>
              <a:t> </a:t>
            </a:r>
            <a:r>
              <a:rPr spc="-5" dirty="0"/>
              <a:t>чемпиона</a:t>
            </a:r>
            <a:r>
              <a:rPr spc="95" dirty="0"/>
              <a:t> </a:t>
            </a:r>
            <a:r>
              <a:rPr dirty="0"/>
              <a:t>и</a:t>
            </a:r>
            <a:r>
              <a:rPr spc="85" dirty="0"/>
              <a:t> </a:t>
            </a:r>
            <a:r>
              <a:rPr spc="-10" dirty="0"/>
              <a:t>призера</a:t>
            </a:r>
            <a:r>
              <a:rPr spc="95" dirty="0"/>
              <a:t> </a:t>
            </a:r>
            <a:r>
              <a:rPr spc="-5" dirty="0"/>
              <a:t>Олимпийских</a:t>
            </a:r>
            <a:r>
              <a:rPr spc="110" dirty="0"/>
              <a:t> </a:t>
            </a:r>
            <a:r>
              <a:rPr spc="-5" dirty="0"/>
              <a:t>игр,</a:t>
            </a:r>
            <a:r>
              <a:rPr spc="105" dirty="0"/>
              <a:t> </a:t>
            </a:r>
            <a:r>
              <a:rPr spc="-5" dirty="0"/>
              <a:t>Паралимпийских</a:t>
            </a:r>
            <a:r>
              <a:rPr spc="110" dirty="0"/>
              <a:t> </a:t>
            </a:r>
            <a:r>
              <a:rPr spc="-5" dirty="0"/>
              <a:t>игр </a:t>
            </a:r>
            <a:r>
              <a:rPr spc="-48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Сурдлимпийских</a:t>
            </a:r>
            <a:r>
              <a:rPr dirty="0"/>
              <a:t> </a:t>
            </a:r>
            <a:r>
              <a:rPr spc="-5" dirty="0"/>
              <a:t>игр,</a:t>
            </a:r>
            <a:r>
              <a:rPr dirty="0"/>
              <a:t> </a:t>
            </a:r>
            <a:r>
              <a:rPr spc="-5" dirty="0"/>
              <a:t>чемпиона</a:t>
            </a:r>
            <a:r>
              <a:rPr dirty="0"/>
              <a:t> </a:t>
            </a:r>
            <a:r>
              <a:rPr spc="-10" dirty="0"/>
              <a:t>мира,</a:t>
            </a:r>
            <a:r>
              <a:rPr spc="-5" dirty="0"/>
              <a:t> чемпиона</a:t>
            </a:r>
            <a:r>
              <a:rPr dirty="0"/>
              <a:t> </a:t>
            </a:r>
            <a:r>
              <a:rPr spc="-5" dirty="0"/>
              <a:t>Европы,</a:t>
            </a:r>
            <a:r>
              <a:rPr dirty="0"/>
              <a:t> </a:t>
            </a:r>
            <a:r>
              <a:rPr spc="-10" dirty="0"/>
              <a:t>победителя </a:t>
            </a:r>
            <a:r>
              <a:rPr spc="-5" dirty="0"/>
              <a:t> первенства </a:t>
            </a:r>
            <a:r>
              <a:rPr spc="-10" dirty="0"/>
              <a:t>мира,</a:t>
            </a:r>
            <a:r>
              <a:rPr dirty="0"/>
              <a:t> первенства</a:t>
            </a:r>
            <a:r>
              <a:rPr spc="-25" dirty="0"/>
              <a:t> </a:t>
            </a:r>
            <a:r>
              <a:rPr spc="-5" dirty="0"/>
              <a:t>Европы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области</a:t>
            </a:r>
            <a:r>
              <a:rPr spc="-15" dirty="0"/>
              <a:t> </a:t>
            </a:r>
            <a:r>
              <a:rPr spc="-5" dirty="0"/>
              <a:t>спорта</a:t>
            </a:r>
            <a:r>
              <a:rPr spc="-1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b="1" spc="-5" dirty="0">
                <a:latin typeface="Segoe UI"/>
                <a:cs typeface="Segoe UI"/>
              </a:rPr>
              <a:t>10</a:t>
            </a:r>
            <a:r>
              <a:rPr b="1" spc="10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баллов</a:t>
            </a:r>
            <a:r>
              <a:rPr spc="-5" dirty="0"/>
              <a:t>;</a:t>
            </a:r>
          </a:p>
          <a:p>
            <a:pPr marL="299085" indent="-287020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299720" algn="l"/>
              </a:tabLst>
            </a:pPr>
            <a:r>
              <a:rPr spc="-5" dirty="0"/>
              <a:t>наличие</a:t>
            </a:r>
            <a:r>
              <a:rPr spc="-15" dirty="0"/>
              <a:t> золотого</a:t>
            </a:r>
            <a:r>
              <a:rPr spc="-30" dirty="0"/>
              <a:t> </a:t>
            </a:r>
            <a:r>
              <a:rPr spc="-5" dirty="0"/>
              <a:t>значка</a:t>
            </a:r>
            <a:r>
              <a:rPr spc="-40" dirty="0"/>
              <a:t> </a:t>
            </a:r>
            <a:r>
              <a:rPr spc="-15" dirty="0"/>
              <a:t>ГТО</a:t>
            </a:r>
            <a:r>
              <a:rPr spc="-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b="1" spc="-5" dirty="0">
                <a:latin typeface="Segoe UI"/>
                <a:cs typeface="Segoe UI"/>
              </a:rPr>
              <a:t>10</a:t>
            </a:r>
            <a:r>
              <a:rPr b="1" spc="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баллов;</a:t>
            </a:r>
          </a:p>
          <a:p>
            <a:pPr marL="299085" indent="-287020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299720" algn="l"/>
              </a:tabLst>
            </a:pPr>
            <a:r>
              <a:rPr spc="-5" dirty="0"/>
              <a:t>наличие</a:t>
            </a:r>
            <a:r>
              <a:rPr spc="-15" dirty="0"/>
              <a:t> </a:t>
            </a:r>
            <a:r>
              <a:rPr spc="-10" dirty="0"/>
              <a:t>серебряного</a:t>
            </a:r>
            <a:r>
              <a:rPr spc="-5" dirty="0"/>
              <a:t> значка</a:t>
            </a:r>
            <a:r>
              <a:rPr spc="-35" dirty="0"/>
              <a:t> </a:t>
            </a:r>
            <a:r>
              <a:rPr spc="-15" dirty="0"/>
              <a:t>ГТО</a:t>
            </a:r>
            <a:r>
              <a:rPr spc="-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b="1" dirty="0">
                <a:latin typeface="Segoe UI"/>
                <a:cs typeface="Segoe UI"/>
              </a:rPr>
              <a:t>7</a:t>
            </a:r>
            <a:r>
              <a:rPr b="1" spc="-5" dirty="0">
                <a:latin typeface="Segoe UI"/>
                <a:cs typeface="Segoe UI"/>
              </a:rPr>
              <a:t> баллов</a:t>
            </a:r>
            <a:r>
              <a:rPr spc="-5" dirty="0"/>
              <a:t>;</a:t>
            </a:r>
          </a:p>
          <a:p>
            <a:pPr marL="299085" indent="-287020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299720" algn="l"/>
              </a:tabLst>
            </a:pPr>
            <a:r>
              <a:rPr spc="-5" dirty="0"/>
              <a:t>наличие</a:t>
            </a:r>
            <a:r>
              <a:rPr spc="-10" dirty="0"/>
              <a:t> бронзового</a:t>
            </a:r>
            <a:r>
              <a:rPr spc="-40" dirty="0"/>
              <a:t> </a:t>
            </a:r>
            <a:r>
              <a:rPr spc="-5" dirty="0"/>
              <a:t>значка</a:t>
            </a:r>
            <a:r>
              <a:rPr spc="-20" dirty="0"/>
              <a:t> </a:t>
            </a:r>
            <a:r>
              <a:rPr spc="-15" dirty="0"/>
              <a:t>ГТО</a:t>
            </a:r>
            <a:r>
              <a:rPr spc="-20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b="1" dirty="0">
                <a:latin typeface="Segoe UI"/>
                <a:cs typeface="Segoe UI"/>
              </a:rPr>
              <a:t>5 </a:t>
            </a:r>
            <a:r>
              <a:rPr b="1" spc="-5" dirty="0">
                <a:latin typeface="Segoe UI"/>
                <a:cs typeface="Segoe UI"/>
              </a:rPr>
              <a:t>балла;</a:t>
            </a:r>
          </a:p>
          <a:p>
            <a:pPr marL="299085" marR="1704339" indent="-287020" algn="just">
              <a:lnSpc>
                <a:spcPct val="100000"/>
              </a:lnSpc>
              <a:spcBef>
                <a:spcPts val="960"/>
              </a:spcBef>
              <a:buFont typeface="Segoe UI"/>
              <a:buChar char="-"/>
              <a:tabLst>
                <a:tab pos="361950" algn="l"/>
              </a:tabLst>
            </a:pPr>
            <a:r>
              <a:rPr dirty="0"/>
              <a:t>	</a:t>
            </a:r>
            <a:r>
              <a:rPr spc="-10" dirty="0"/>
              <a:t>победители</a:t>
            </a:r>
            <a:r>
              <a:rPr spc="-5" dirty="0"/>
              <a:t> (и</a:t>
            </a:r>
            <a:r>
              <a:rPr dirty="0"/>
              <a:t> </a:t>
            </a:r>
            <a:r>
              <a:rPr spc="-5" dirty="0"/>
              <a:t>призеры)</a:t>
            </a:r>
            <a:r>
              <a:rPr dirty="0"/>
              <a:t> </a:t>
            </a:r>
            <a:r>
              <a:rPr spc="-5" dirty="0"/>
              <a:t>всероссийских,</a:t>
            </a:r>
            <a:r>
              <a:rPr dirty="0"/>
              <a:t> </a:t>
            </a:r>
            <a:r>
              <a:rPr spc="-5" dirty="0"/>
              <a:t>региональных </a:t>
            </a:r>
            <a:r>
              <a:rPr spc="-480" dirty="0"/>
              <a:t> </a:t>
            </a:r>
            <a:r>
              <a:rPr spc="-5" dirty="0"/>
              <a:t>соревнований</a:t>
            </a:r>
            <a:r>
              <a:rPr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10" dirty="0"/>
              <a:t>различным</a:t>
            </a:r>
            <a:r>
              <a:rPr spc="-5" dirty="0"/>
              <a:t> видам</a:t>
            </a:r>
            <a:r>
              <a:rPr dirty="0"/>
              <a:t> </a:t>
            </a:r>
            <a:r>
              <a:rPr spc="-10" dirty="0"/>
              <a:t>спорта</a:t>
            </a:r>
            <a:r>
              <a:rPr spc="-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b="1" spc="-5" dirty="0">
                <a:latin typeface="Segoe UI"/>
                <a:cs typeface="Segoe UI"/>
              </a:rPr>
              <a:t>10,</a:t>
            </a:r>
            <a:r>
              <a:rPr b="1" dirty="0">
                <a:latin typeface="Segoe UI"/>
                <a:cs typeface="Segoe UI"/>
              </a:rPr>
              <a:t> 5 </a:t>
            </a:r>
            <a:r>
              <a:rPr b="1" spc="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соответственно</a:t>
            </a:r>
            <a:r>
              <a:rPr spc="-5" dirty="0"/>
              <a:t>;</a:t>
            </a:r>
          </a:p>
          <a:p>
            <a:pPr marL="299085" indent="-287020" algn="just">
              <a:lnSpc>
                <a:spcPct val="100000"/>
              </a:lnSpc>
              <a:spcBef>
                <a:spcPts val="965"/>
              </a:spcBef>
              <a:buChar char="-"/>
              <a:tabLst>
                <a:tab pos="299720" algn="l"/>
              </a:tabLst>
            </a:pPr>
            <a:r>
              <a:rPr spc="-5" dirty="0"/>
              <a:t>аттестат</a:t>
            </a:r>
            <a:r>
              <a:rPr spc="-20" dirty="0"/>
              <a:t> </a:t>
            </a:r>
            <a:r>
              <a:rPr dirty="0"/>
              <a:t>с </a:t>
            </a:r>
            <a:r>
              <a:rPr spc="-10" dirty="0"/>
              <a:t>отличием,</a:t>
            </a:r>
            <a:r>
              <a:rPr spc="-15" dirty="0"/>
              <a:t> </a:t>
            </a:r>
            <a:r>
              <a:rPr dirty="0"/>
              <a:t>диплом</a:t>
            </a:r>
            <a:r>
              <a:rPr spc="-15" dirty="0"/>
              <a:t> </a:t>
            </a:r>
            <a:r>
              <a:rPr dirty="0"/>
              <a:t>ПО</a:t>
            </a:r>
            <a:r>
              <a:rPr spc="-10" dirty="0"/>
              <a:t> </a:t>
            </a:r>
            <a:r>
              <a:rPr dirty="0"/>
              <a:t>с </a:t>
            </a:r>
            <a:r>
              <a:rPr spc="-10" dirty="0"/>
              <a:t>отличием</a:t>
            </a:r>
            <a:r>
              <a:rPr spc="-1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b="1" spc="-5" dirty="0">
                <a:latin typeface="Segoe UI"/>
                <a:cs typeface="Segoe UI"/>
              </a:rPr>
              <a:t>10</a:t>
            </a:r>
            <a:r>
              <a:rPr b="1" spc="10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баллов</a:t>
            </a:r>
            <a:r>
              <a:rPr spc="-5" dirty="0"/>
              <a:t>;</a:t>
            </a:r>
          </a:p>
          <a:p>
            <a:pPr marL="299085" indent="-287020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299720" algn="l"/>
              </a:tabLst>
            </a:pPr>
            <a:r>
              <a:rPr spc="-10" dirty="0"/>
              <a:t>волонтерская </a:t>
            </a:r>
            <a:r>
              <a:rPr spc="-5" dirty="0"/>
              <a:t>деятельность</a:t>
            </a:r>
            <a:r>
              <a:rPr spc="-1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b="1" dirty="0">
                <a:latin typeface="Segoe UI"/>
                <a:cs typeface="Segoe UI"/>
              </a:rPr>
              <a:t>5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баллов</a:t>
            </a:r>
            <a:r>
              <a:rPr spc="-5" dirty="0"/>
              <a:t>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694" y="318008"/>
            <a:ext cx="5417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ИНДИВИДУАЛЬНЫЕ</a:t>
            </a:r>
            <a:r>
              <a:rPr spc="-60" dirty="0"/>
              <a:t> </a:t>
            </a:r>
            <a:r>
              <a:rPr dirty="0"/>
              <a:t>ДОСТИЖЕНИЯ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116" y="1014729"/>
            <a:ext cx="8597265" cy="475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-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участие</a:t>
            </a:r>
            <a:r>
              <a:rPr sz="1800" dirty="0">
                <a:latin typeface="Segoe UI"/>
                <a:cs typeface="Segoe UI"/>
              </a:rPr>
              <a:t> и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(или)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результаты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участия</a:t>
            </a:r>
            <a:r>
              <a:rPr sz="1800" dirty="0">
                <a:latin typeface="Segoe UI"/>
                <a:cs typeface="Segoe UI"/>
              </a:rPr>
              <a:t> в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олимпиадах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школьников</a:t>
            </a:r>
            <a:r>
              <a:rPr sz="1800" spc="47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(не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используемые </a:t>
            </a:r>
            <a:r>
              <a:rPr sz="1800" dirty="0">
                <a:latin typeface="Segoe UI"/>
                <a:cs typeface="Segoe UI"/>
              </a:rPr>
              <a:t>для </a:t>
            </a:r>
            <a:r>
              <a:rPr sz="1800" spc="-5" dirty="0">
                <a:latin typeface="Segoe UI"/>
                <a:cs typeface="Segoe UI"/>
              </a:rPr>
              <a:t>получения </a:t>
            </a:r>
            <a:r>
              <a:rPr sz="1800" dirty="0">
                <a:latin typeface="Segoe UI"/>
                <a:cs typeface="Segoe UI"/>
              </a:rPr>
              <a:t>особых </a:t>
            </a:r>
            <a:r>
              <a:rPr sz="1800" spc="-10" dirty="0">
                <a:latin typeface="Segoe UI"/>
                <a:cs typeface="Segoe UI"/>
              </a:rPr>
              <a:t>прав </a:t>
            </a:r>
            <a:r>
              <a:rPr sz="1800" dirty="0">
                <a:latin typeface="Segoe UI"/>
                <a:cs typeface="Segoe UI"/>
              </a:rPr>
              <a:t>и </a:t>
            </a:r>
            <a:r>
              <a:rPr sz="1800" spc="-5" dirty="0">
                <a:latin typeface="Segoe UI"/>
                <a:cs typeface="Segoe UI"/>
              </a:rPr>
              <a:t>(или) </a:t>
            </a:r>
            <a:r>
              <a:rPr sz="1800" spc="-10" dirty="0">
                <a:latin typeface="Segoe UI"/>
                <a:cs typeface="Segoe UI"/>
              </a:rPr>
              <a:t>особого </a:t>
            </a:r>
            <a:r>
              <a:rPr sz="1800" spc="-5" dirty="0">
                <a:latin typeface="Segoe UI"/>
                <a:cs typeface="Segoe UI"/>
              </a:rPr>
              <a:t>преимущества при </a:t>
            </a:r>
            <a:r>
              <a:rPr sz="1800" dirty="0">
                <a:latin typeface="Segoe UI"/>
                <a:cs typeface="Segoe UI"/>
              </a:rPr>
              <a:t> поступлении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на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обучение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конкретным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условиям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поступления)</a:t>
            </a:r>
            <a:endParaRPr sz="18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AutoNum type="arabicParenR"/>
              <a:tabLst>
                <a:tab pos="354965" algn="l"/>
                <a:tab pos="355600" algn="l"/>
                <a:tab pos="1876425" algn="l"/>
                <a:tab pos="2292350" algn="l"/>
                <a:tab pos="3495040" algn="l"/>
                <a:tab pos="5353685" algn="l"/>
                <a:tab pos="5769610" algn="l"/>
                <a:tab pos="7885430" algn="l"/>
              </a:tabLst>
            </a:pPr>
            <a:r>
              <a:rPr sz="1800" spc="-10" dirty="0">
                <a:latin typeface="Segoe UI"/>
                <a:cs typeface="Segoe UI"/>
              </a:rPr>
              <a:t>победители	</a:t>
            </a:r>
            <a:r>
              <a:rPr sz="1800" dirty="0">
                <a:latin typeface="Segoe UI"/>
                <a:cs typeface="Segoe UI"/>
              </a:rPr>
              <a:t>и	</a:t>
            </a:r>
            <a:r>
              <a:rPr sz="1800" spc="-5" dirty="0">
                <a:latin typeface="Segoe UI"/>
                <a:cs typeface="Segoe UI"/>
              </a:rPr>
              <a:t>призёры	</a:t>
            </a:r>
            <a:r>
              <a:rPr sz="1800" spc="-10" dirty="0">
                <a:latin typeface="Segoe UI"/>
                <a:cs typeface="Segoe UI"/>
              </a:rPr>
              <a:t>регионального	</a:t>
            </a:r>
            <a:r>
              <a:rPr sz="1800" dirty="0">
                <a:latin typeface="Segoe UI"/>
                <a:cs typeface="Segoe UI"/>
              </a:rPr>
              <a:t>и	</a:t>
            </a:r>
            <a:r>
              <a:rPr sz="1800" spc="-5" dirty="0">
                <a:latin typeface="Segoe UI"/>
                <a:cs typeface="Segoe UI"/>
              </a:rPr>
              <a:t>заключительного	</a:t>
            </a:r>
            <a:r>
              <a:rPr sz="1800" spc="-15" dirty="0">
                <a:latin typeface="Segoe UI"/>
                <a:cs typeface="Segoe UI"/>
              </a:rPr>
              <a:t>этапов</a:t>
            </a:r>
            <a:endParaRPr sz="1800">
              <a:latin typeface="Segoe UI"/>
              <a:cs typeface="Segoe UI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Segoe UI"/>
                <a:cs typeface="Segoe UI"/>
              </a:rPr>
              <a:t>всероссийской</a:t>
            </a:r>
            <a:r>
              <a:rPr sz="1800" spc="5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олимпиады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школьников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–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10</a:t>
            </a:r>
            <a:r>
              <a:rPr sz="1800" b="1" spc="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баллов</a:t>
            </a:r>
            <a:r>
              <a:rPr sz="1800" spc="-5" dirty="0">
                <a:latin typeface="Segoe UI"/>
                <a:cs typeface="Segoe UI"/>
              </a:rPr>
              <a:t>;</a:t>
            </a:r>
            <a:endParaRPr sz="1800">
              <a:latin typeface="Segoe UI"/>
              <a:cs typeface="Segoe UI"/>
            </a:endParaRPr>
          </a:p>
          <a:p>
            <a:pPr marL="12700" marR="6350">
              <a:lnSpc>
                <a:spcPct val="100000"/>
              </a:lnSpc>
              <a:spcBef>
                <a:spcPts val="960"/>
              </a:spcBef>
              <a:buAutoNum type="arabicParenR" startAt="2"/>
              <a:tabLst>
                <a:tab pos="342900" algn="l"/>
                <a:tab pos="343535" algn="l"/>
                <a:tab pos="1718310" algn="l"/>
                <a:tab pos="1989455" algn="l"/>
                <a:tab pos="3045460" algn="l"/>
                <a:tab pos="4955540" algn="l"/>
                <a:tab pos="5653405" algn="l"/>
                <a:tab pos="7366634" algn="l"/>
              </a:tabLst>
            </a:pPr>
            <a:r>
              <a:rPr sz="1800" spc="-10" dirty="0">
                <a:latin typeface="Segoe UI"/>
                <a:cs typeface="Segoe UI"/>
              </a:rPr>
              <a:t>п</a:t>
            </a:r>
            <a:r>
              <a:rPr sz="1800" dirty="0">
                <a:latin typeface="Segoe UI"/>
                <a:cs typeface="Segoe UI"/>
              </a:rPr>
              <a:t>обеди</a:t>
            </a:r>
            <a:r>
              <a:rPr sz="1800" spc="-35" dirty="0">
                <a:latin typeface="Segoe UI"/>
                <a:cs typeface="Segoe UI"/>
              </a:rPr>
              <a:t>т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dirty="0">
                <a:latin typeface="Segoe UI"/>
                <a:cs typeface="Segoe UI"/>
              </a:rPr>
              <a:t>ли	и	</a:t>
            </a:r>
            <a:r>
              <a:rPr sz="1800" spc="-5" dirty="0">
                <a:latin typeface="Segoe UI"/>
                <a:cs typeface="Segoe UI"/>
              </a:rPr>
              <a:t>призё</a:t>
            </a:r>
            <a:r>
              <a:rPr sz="1800" spc="-10" dirty="0">
                <a:latin typeface="Segoe UI"/>
                <a:cs typeface="Segoe UI"/>
              </a:rPr>
              <a:t>р</a:t>
            </a:r>
            <a:r>
              <a:rPr sz="1800" dirty="0">
                <a:latin typeface="Segoe UI"/>
                <a:cs typeface="Segoe UI"/>
              </a:rPr>
              <a:t>ы	</a:t>
            </a:r>
            <a:r>
              <a:rPr sz="1800" spc="-5" dirty="0">
                <a:latin typeface="Segoe UI"/>
                <a:cs typeface="Segoe UI"/>
              </a:rPr>
              <a:t>му</a:t>
            </a:r>
            <a:r>
              <a:rPr sz="1800" spc="5" dirty="0">
                <a:latin typeface="Segoe UI"/>
                <a:cs typeface="Segoe UI"/>
              </a:rPr>
              <a:t>н</a:t>
            </a:r>
            <a:r>
              <a:rPr sz="1800" spc="-5" dirty="0">
                <a:latin typeface="Segoe UI"/>
                <a:cs typeface="Segoe UI"/>
              </a:rPr>
              <a:t>иципал</a:t>
            </a:r>
            <a:r>
              <a:rPr sz="1800" spc="-15" dirty="0">
                <a:latin typeface="Segoe UI"/>
                <a:cs typeface="Segoe UI"/>
              </a:rPr>
              <a:t>ь</a:t>
            </a:r>
            <a:r>
              <a:rPr sz="1800" spc="-5" dirty="0">
                <a:latin typeface="Segoe UI"/>
                <a:cs typeface="Segoe UI"/>
              </a:rPr>
              <a:t>н</a:t>
            </a:r>
            <a:r>
              <a:rPr sz="1800" spc="5" dirty="0">
                <a:latin typeface="Segoe UI"/>
                <a:cs typeface="Segoe UI"/>
              </a:rPr>
              <a:t>о</a:t>
            </a:r>
            <a:r>
              <a:rPr sz="1800" spc="-45" dirty="0">
                <a:latin typeface="Segoe UI"/>
                <a:cs typeface="Segoe UI"/>
              </a:rPr>
              <a:t>г</a:t>
            </a:r>
            <a:r>
              <a:rPr sz="1800" dirty="0">
                <a:latin typeface="Segoe UI"/>
                <a:cs typeface="Segoe UI"/>
              </a:rPr>
              <a:t>о	</a:t>
            </a:r>
            <a:r>
              <a:rPr sz="1800" spc="-40" dirty="0">
                <a:latin typeface="Segoe UI"/>
                <a:cs typeface="Segoe UI"/>
              </a:rPr>
              <a:t>э</a:t>
            </a:r>
            <a:r>
              <a:rPr sz="1800" dirty="0">
                <a:latin typeface="Segoe UI"/>
                <a:cs typeface="Segoe UI"/>
              </a:rPr>
              <a:t>тапа	</a:t>
            </a:r>
            <a:r>
              <a:rPr sz="1800" spc="-5" dirty="0">
                <a:latin typeface="Segoe UI"/>
                <a:cs typeface="Segoe UI"/>
              </a:rPr>
              <a:t>в</a:t>
            </a:r>
            <a:r>
              <a:rPr sz="1800" dirty="0">
                <a:latin typeface="Segoe UI"/>
                <a:cs typeface="Segoe UI"/>
              </a:rPr>
              <a:t>с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dirty="0">
                <a:latin typeface="Segoe UI"/>
                <a:cs typeface="Segoe UI"/>
              </a:rPr>
              <a:t>ро</a:t>
            </a:r>
            <a:r>
              <a:rPr sz="1800" spc="5" dirty="0">
                <a:latin typeface="Segoe UI"/>
                <a:cs typeface="Segoe UI"/>
              </a:rPr>
              <a:t>с</a:t>
            </a:r>
            <a:r>
              <a:rPr sz="1800" dirty="0">
                <a:latin typeface="Segoe UI"/>
                <a:cs typeface="Segoe UI"/>
              </a:rPr>
              <a:t>с</a:t>
            </a:r>
            <a:r>
              <a:rPr sz="1800" spc="5" dirty="0">
                <a:latin typeface="Segoe UI"/>
                <a:cs typeface="Segoe UI"/>
              </a:rPr>
              <a:t>ий</a:t>
            </a:r>
            <a:r>
              <a:rPr sz="1800" dirty="0">
                <a:latin typeface="Segoe UI"/>
                <a:cs typeface="Segoe UI"/>
              </a:rPr>
              <a:t>с</a:t>
            </a:r>
            <a:r>
              <a:rPr sz="1800" spc="-35" dirty="0">
                <a:latin typeface="Segoe UI"/>
                <a:cs typeface="Segoe UI"/>
              </a:rPr>
              <a:t>к</a:t>
            </a:r>
            <a:r>
              <a:rPr sz="1800" dirty="0">
                <a:latin typeface="Segoe UI"/>
                <a:cs typeface="Segoe UI"/>
              </a:rPr>
              <a:t>ой	олимпи</a:t>
            </a:r>
            <a:r>
              <a:rPr sz="1800" spc="-10" dirty="0">
                <a:latin typeface="Segoe UI"/>
                <a:cs typeface="Segoe UI"/>
              </a:rPr>
              <a:t>а</a:t>
            </a:r>
            <a:r>
              <a:rPr sz="1800" dirty="0">
                <a:latin typeface="Segoe UI"/>
                <a:cs typeface="Segoe UI"/>
              </a:rPr>
              <a:t>ды  </a:t>
            </a:r>
            <a:r>
              <a:rPr sz="1800" spc="-10" dirty="0">
                <a:latin typeface="Segoe UI"/>
                <a:cs typeface="Segoe UI"/>
              </a:rPr>
              <a:t>школьников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предметам </a:t>
            </a:r>
            <a:r>
              <a:rPr sz="1800" dirty="0">
                <a:latin typeface="Segoe UI"/>
                <a:cs typeface="Segoe UI"/>
              </a:rPr>
              <a:t>–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6 </a:t>
            </a:r>
            <a:r>
              <a:rPr sz="1800" b="1" spc="-5" dirty="0">
                <a:latin typeface="Segoe UI"/>
                <a:cs typeface="Segoe UI"/>
              </a:rPr>
              <a:t>баллов</a:t>
            </a:r>
            <a:r>
              <a:rPr sz="1800" spc="-5" dirty="0">
                <a:latin typeface="Segoe UI"/>
                <a:cs typeface="Segoe UI"/>
              </a:rPr>
              <a:t>;</a:t>
            </a:r>
            <a:endParaRPr sz="1800">
              <a:latin typeface="Segoe UI"/>
              <a:cs typeface="Segoe UI"/>
            </a:endParaRPr>
          </a:p>
          <a:p>
            <a:pPr marL="12700" marR="6985">
              <a:lnSpc>
                <a:spcPct val="100000"/>
              </a:lnSpc>
              <a:spcBef>
                <a:spcPts val="965"/>
              </a:spcBef>
              <a:buAutoNum type="arabicParenR" startAt="2"/>
              <a:tabLst>
                <a:tab pos="433070" algn="l"/>
                <a:tab pos="433705" algn="l"/>
                <a:tab pos="1898014" algn="l"/>
                <a:tab pos="2259330" algn="l"/>
                <a:tab pos="3403600" algn="l"/>
                <a:tab pos="4775835" algn="l"/>
                <a:tab pos="5563870" algn="l"/>
                <a:tab pos="7365365" algn="l"/>
              </a:tabLst>
            </a:pPr>
            <a:r>
              <a:rPr sz="1800" spc="-10" dirty="0">
                <a:latin typeface="Segoe UI"/>
                <a:cs typeface="Segoe UI"/>
              </a:rPr>
              <a:t>п</a:t>
            </a:r>
            <a:r>
              <a:rPr sz="1800" dirty="0">
                <a:latin typeface="Segoe UI"/>
                <a:cs typeface="Segoe UI"/>
              </a:rPr>
              <a:t>обеди</a:t>
            </a:r>
            <a:r>
              <a:rPr sz="1800" spc="-35" dirty="0">
                <a:latin typeface="Segoe UI"/>
                <a:cs typeface="Segoe UI"/>
              </a:rPr>
              <a:t>т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dirty="0">
                <a:latin typeface="Segoe UI"/>
                <a:cs typeface="Segoe UI"/>
              </a:rPr>
              <a:t>ли	и	</a:t>
            </a:r>
            <a:r>
              <a:rPr sz="1800" spc="-5" dirty="0">
                <a:latin typeface="Segoe UI"/>
                <a:cs typeface="Segoe UI"/>
              </a:rPr>
              <a:t>призё</a:t>
            </a:r>
            <a:r>
              <a:rPr sz="1800" spc="-10" dirty="0">
                <a:latin typeface="Segoe UI"/>
                <a:cs typeface="Segoe UI"/>
              </a:rPr>
              <a:t>р</a:t>
            </a:r>
            <a:r>
              <a:rPr sz="1800" dirty="0">
                <a:latin typeface="Segoe UI"/>
                <a:cs typeface="Segoe UI"/>
              </a:rPr>
              <a:t>ы	ш</a:t>
            </a:r>
            <a:r>
              <a:rPr sz="1800" spc="-35" dirty="0">
                <a:latin typeface="Segoe UI"/>
                <a:cs typeface="Segoe UI"/>
              </a:rPr>
              <a:t>к</a:t>
            </a:r>
            <a:r>
              <a:rPr sz="1800" dirty="0">
                <a:latin typeface="Segoe UI"/>
                <a:cs typeface="Segoe UI"/>
              </a:rPr>
              <a:t>ольно</a:t>
            </a:r>
            <a:r>
              <a:rPr sz="1800" spc="-45" dirty="0">
                <a:latin typeface="Segoe UI"/>
                <a:cs typeface="Segoe UI"/>
              </a:rPr>
              <a:t>г</a:t>
            </a:r>
            <a:r>
              <a:rPr sz="1800" dirty="0">
                <a:latin typeface="Segoe UI"/>
                <a:cs typeface="Segoe UI"/>
              </a:rPr>
              <a:t>о	</a:t>
            </a:r>
            <a:r>
              <a:rPr sz="1800" spc="-40" dirty="0">
                <a:latin typeface="Segoe UI"/>
                <a:cs typeface="Segoe UI"/>
              </a:rPr>
              <a:t>э</a:t>
            </a:r>
            <a:r>
              <a:rPr sz="1800" dirty="0">
                <a:latin typeface="Segoe UI"/>
                <a:cs typeface="Segoe UI"/>
              </a:rPr>
              <a:t>тапа	</a:t>
            </a:r>
            <a:r>
              <a:rPr sz="1800" spc="-5" dirty="0">
                <a:latin typeface="Segoe UI"/>
                <a:cs typeface="Segoe UI"/>
              </a:rPr>
              <a:t>в</a:t>
            </a:r>
            <a:r>
              <a:rPr sz="1800" dirty="0">
                <a:latin typeface="Segoe UI"/>
                <a:cs typeface="Segoe UI"/>
              </a:rPr>
              <a:t>с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dirty="0">
                <a:latin typeface="Segoe UI"/>
                <a:cs typeface="Segoe UI"/>
              </a:rPr>
              <a:t>росси</a:t>
            </a:r>
            <a:r>
              <a:rPr sz="1800" spc="10" dirty="0">
                <a:latin typeface="Segoe UI"/>
                <a:cs typeface="Segoe UI"/>
              </a:rPr>
              <a:t>й</a:t>
            </a:r>
            <a:r>
              <a:rPr sz="1800" dirty="0">
                <a:latin typeface="Segoe UI"/>
                <a:cs typeface="Segoe UI"/>
              </a:rPr>
              <a:t>с</a:t>
            </a:r>
            <a:r>
              <a:rPr sz="1800" spc="-35" dirty="0">
                <a:latin typeface="Segoe UI"/>
                <a:cs typeface="Segoe UI"/>
              </a:rPr>
              <a:t>к</a:t>
            </a:r>
            <a:r>
              <a:rPr sz="1800" dirty="0">
                <a:latin typeface="Segoe UI"/>
                <a:cs typeface="Segoe UI"/>
              </a:rPr>
              <a:t>ой	олимпи</a:t>
            </a:r>
            <a:r>
              <a:rPr sz="1800" spc="-10" dirty="0">
                <a:latin typeface="Segoe UI"/>
                <a:cs typeface="Segoe UI"/>
              </a:rPr>
              <a:t>а</a:t>
            </a:r>
            <a:r>
              <a:rPr sz="1800" spc="5" dirty="0">
                <a:latin typeface="Segoe UI"/>
                <a:cs typeface="Segoe UI"/>
              </a:rPr>
              <a:t>д</a:t>
            </a:r>
            <a:r>
              <a:rPr sz="1800" dirty="0">
                <a:latin typeface="Segoe UI"/>
                <a:cs typeface="Segoe UI"/>
              </a:rPr>
              <a:t>ы  </a:t>
            </a:r>
            <a:r>
              <a:rPr sz="1800" spc="-10" dirty="0">
                <a:latin typeface="Segoe UI"/>
                <a:cs typeface="Segoe UI"/>
              </a:rPr>
              <a:t>школьников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предметам </a:t>
            </a:r>
            <a:r>
              <a:rPr sz="1800" dirty="0">
                <a:latin typeface="Segoe UI"/>
                <a:cs typeface="Segoe UI"/>
              </a:rPr>
              <a:t>–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 </a:t>
            </a:r>
            <a:r>
              <a:rPr sz="1800" b="1" spc="-5" dirty="0">
                <a:latin typeface="Segoe UI"/>
                <a:cs typeface="Segoe UI"/>
              </a:rPr>
              <a:t>балл</a:t>
            </a:r>
            <a:r>
              <a:rPr sz="1800" spc="-5" dirty="0">
                <a:latin typeface="Segoe UI"/>
                <a:cs typeface="Segoe UI"/>
              </a:rPr>
              <a:t>;</a:t>
            </a:r>
            <a:endParaRPr sz="1800">
              <a:latin typeface="Segoe UI"/>
              <a:cs typeface="Segoe UI"/>
            </a:endParaRPr>
          </a:p>
          <a:p>
            <a:pPr marL="266700" indent="-254635">
              <a:lnSpc>
                <a:spcPct val="100000"/>
              </a:lnSpc>
              <a:spcBef>
                <a:spcPts val="960"/>
              </a:spcBef>
              <a:buAutoNum type="arabicParenR" startAt="2"/>
              <a:tabLst>
                <a:tab pos="267335" algn="l"/>
              </a:tabLst>
            </a:pPr>
            <a:r>
              <a:rPr sz="1800" spc="-10" dirty="0">
                <a:latin typeface="Segoe UI"/>
                <a:cs typeface="Segoe UI"/>
              </a:rPr>
              <a:t>победители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и </a:t>
            </a:r>
            <a:r>
              <a:rPr sz="1800" spc="-5" dirty="0">
                <a:latin typeface="Segoe UI"/>
                <a:cs typeface="Segoe UI"/>
              </a:rPr>
              <a:t>призеры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предметных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олимпиад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10" dirty="0">
                <a:latin typeface="Segoe UI"/>
                <a:cs typeface="Segoe UI"/>
              </a:rPr>
              <a:t>ЯГТУ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– </a:t>
            </a:r>
            <a:r>
              <a:rPr sz="1800" b="1" spc="-5" dirty="0">
                <a:latin typeface="Segoe UI"/>
                <a:cs typeface="Segoe UI"/>
              </a:rPr>
              <a:t>10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баллов</a:t>
            </a:r>
            <a:r>
              <a:rPr sz="1800" spc="-5" dirty="0">
                <a:latin typeface="Segoe UI"/>
                <a:cs typeface="Segoe UI"/>
              </a:rPr>
              <a:t>;</a:t>
            </a:r>
            <a:endParaRPr sz="1800">
              <a:latin typeface="Segoe UI"/>
              <a:cs typeface="Segoe UI"/>
            </a:endParaRPr>
          </a:p>
          <a:p>
            <a:pPr marL="302260" indent="-289560">
              <a:lnSpc>
                <a:spcPct val="100000"/>
              </a:lnSpc>
              <a:spcBef>
                <a:spcPts val="960"/>
              </a:spcBef>
              <a:buAutoNum type="arabicParenR" startAt="2"/>
              <a:tabLst>
                <a:tab pos="302260" algn="l"/>
              </a:tabLst>
            </a:pPr>
            <a:r>
              <a:rPr sz="1800" spc="-10" dirty="0">
                <a:latin typeface="Segoe UI"/>
                <a:cs typeface="Segoe UI"/>
              </a:rPr>
              <a:t>победители</a:t>
            </a:r>
            <a:r>
              <a:rPr sz="1800" spc="28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и</a:t>
            </a:r>
            <a:r>
              <a:rPr sz="1800" spc="2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призеры</a:t>
            </a:r>
            <a:r>
              <a:rPr sz="1800" spc="28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Российской</a:t>
            </a:r>
            <a:r>
              <a:rPr sz="1800" spc="28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конференции</a:t>
            </a:r>
            <a:r>
              <a:rPr sz="1800" spc="28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школьников</a:t>
            </a:r>
            <a:r>
              <a:rPr sz="1800" spc="2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«Открытие»</a:t>
            </a:r>
            <a:r>
              <a:rPr sz="1800" spc="28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–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Segoe UI"/>
                <a:cs typeface="Segoe UI"/>
              </a:rPr>
              <a:t>10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баллов</a:t>
            </a:r>
            <a:r>
              <a:rPr sz="1800" spc="-5" dirty="0">
                <a:latin typeface="Segoe UI"/>
                <a:cs typeface="Segoe UI"/>
              </a:rPr>
              <a:t>;</a:t>
            </a:r>
            <a:endParaRPr sz="1800">
              <a:latin typeface="Segoe UI"/>
              <a:cs typeface="Segoe UI"/>
            </a:endParaRPr>
          </a:p>
          <a:p>
            <a:pPr marL="12700" marR="5715">
              <a:lnSpc>
                <a:spcPct val="100000"/>
              </a:lnSpc>
              <a:spcBef>
                <a:spcPts val="960"/>
              </a:spcBef>
              <a:tabLst>
                <a:tab pos="353695" algn="l"/>
                <a:tab pos="1739264" algn="l"/>
                <a:tab pos="2021205" algn="l"/>
                <a:tab pos="3089910" algn="l"/>
                <a:tab pos="4728845" algn="l"/>
                <a:tab pos="7143115" algn="l"/>
              </a:tabLst>
            </a:pPr>
            <a:r>
              <a:rPr sz="1800" dirty="0">
                <a:latin typeface="Segoe UI"/>
                <a:cs typeface="Segoe UI"/>
              </a:rPr>
              <a:t>6)	</a:t>
            </a:r>
            <a:r>
              <a:rPr sz="1800" spc="-5" dirty="0">
                <a:latin typeface="Segoe UI"/>
                <a:cs typeface="Segoe UI"/>
              </a:rPr>
              <a:t>п</a:t>
            </a:r>
            <a:r>
              <a:rPr sz="1800" spc="-10" dirty="0">
                <a:latin typeface="Segoe UI"/>
                <a:cs typeface="Segoe UI"/>
              </a:rPr>
              <a:t>о</a:t>
            </a:r>
            <a:r>
              <a:rPr sz="1800" spc="-5" dirty="0">
                <a:latin typeface="Segoe UI"/>
                <a:cs typeface="Segoe UI"/>
              </a:rPr>
              <a:t>бед</a:t>
            </a:r>
            <a:r>
              <a:rPr sz="1800" spc="-10" dirty="0">
                <a:latin typeface="Segoe UI"/>
                <a:cs typeface="Segoe UI"/>
              </a:rPr>
              <a:t>и</a:t>
            </a:r>
            <a:r>
              <a:rPr sz="1800" spc="-35" dirty="0">
                <a:latin typeface="Segoe UI"/>
                <a:cs typeface="Segoe UI"/>
              </a:rPr>
              <a:t>т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dirty="0">
                <a:latin typeface="Segoe UI"/>
                <a:cs typeface="Segoe UI"/>
              </a:rPr>
              <a:t>ли	и	</a:t>
            </a:r>
            <a:r>
              <a:rPr sz="1800" spc="-5" dirty="0">
                <a:latin typeface="Segoe UI"/>
                <a:cs typeface="Segoe UI"/>
              </a:rPr>
              <a:t>призе</a:t>
            </a:r>
            <a:r>
              <a:rPr sz="1800" spc="5" dirty="0">
                <a:latin typeface="Segoe UI"/>
                <a:cs typeface="Segoe UI"/>
              </a:rPr>
              <a:t>р</a:t>
            </a:r>
            <a:r>
              <a:rPr sz="1800" dirty="0">
                <a:latin typeface="Segoe UI"/>
                <a:cs typeface="Segoe UI"/>
              </a:rPr>
              <a:t>ы	р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dirty="0">
                <a:latin typeface="Segoe UI"/>
                <a:cs typeface="Segoe UI"/>
              </a:rPr>
              <a:t>г</a:t>
            </a:r>
            <a:r>
              <a:rPr sz="1800" spc="-10" dirty="0">
                <a:latin typeface="Segoe UI"/>
                <a:cs typeface="Segoe UI"/>
              </a:rPr>
              <a:t>и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5" dirty="0">
                <a:latin typeface="Segoe UI"/>
                <a:cs typeface="Segoe UI"/>
              </a:rPr>
              <a:t>н</a:t>
            </a:r>
            <a:r>
              <a:rPr sz="1800" dirty="0">
                <a:latin typeface="Segoe UI"/>
                <a:cs typeface="Segoe UI"/>
              </a:rPr>
              <a:t>альн</a:t>
            </a:r>
            <a:r>
              <a:rPr sz="1800" spc="-5" dirty="0">
                <a:latin typeface="Segoe UI"/>
                <a:cs typeface="Segoe UI"/>
              </a:rPr>
              <a:t>о</a:t>
            </a:r>
            <a:r>
              <a:rPr sz="1800" dirty="0">
                <a:latin typeface="Segoe UI"/>
                <a:cs typeface="Segoe UI"/>
              </a:rPr>
              <a:t>й	</a:t>
            </a:r>
            <a:r>
              <a:rPr sz="1800" spc="-5" dirty="0">
                <a:latin typeface="Segoe UI"/>
                <a:cs typeface="Segoe UI"/>
              </a:rPr>
              <a:t>на</a:t>
            </a:r>
            <a:r>
              <a:rPr sz="1800" dirty="0">
                <a:latin typeface="Segoe UI"/>
                <a:cs typeface="Segoe UI"/>
              </a:rPr>
              <a:t>учно-</a:t>
            </a:r>
            <a:r>
              <a:rPr sz="1800" spc="-5" dirty="0">
                <a:latin typeface="Segoe UI"/>
                <a:cs typeface="Segoe UI"/>
              </a:rPr>
              <a:t>п</a:t>
            </a:r>
            <a:r>
              <a:rPr sz="1800" spc="-25" dirty="0">
                <a:latin typeface="Segoe UI"/>
                <a:cs typeface="Segoe UI"/>
              </a:rPr>
              <a:t>р</a:t>
            </a:r>
            <a:r>
              <a:rPr sz="1800" dirty="0">
                <a:latin typeface="Segoe UI"/>
                <a:cs typeface="Segoe UI"/>
              </a:rPr>
              <a:t>ак</a:t>
            </a:r>
            <a:r>
              <a:rPr sz="1800" spc="5" dirty="0">
                <a:latin typeface="Segoe UI"/>
                <a:cs typeface="Segoe UI"/>
              </a:rPr>
              <a:t>т</a:t>
            </a:r>
            <a:r>
              <a:rPr sz="1800" spc="-5" dirty="0">
                <a:latin typeface="Segoe UI"/>
                <a:cs typeface="Segoe UI"/>
              </a:rPr>
              <a:t>иче</a:t>
            </a:r>
            <a:r>
              <a:rPr sz="1800" spc="-10" dirty="0">
                <a:latin typeface="Segoe UI"/>
                <a:cs typeface="Segoe UI"/>
              </a:rPr>
              <a:t>с</a:t>
            </a:r>
            <a:r>
              <a:rPr sz="1800" spc="-5" dirty="0">
                <a:latin typeface="Segoe UI"/>
                <a:cs typeface="Segoe UI"/>
              </a:rPr>
              <a:t>ка</a:t>
            </a:r>
            <a:r>
              <a:rPr sz="1800" dirty="0">
                <a:latin typeface="Segoe UI"/>
                <a:cs typeface="Segoe UI"/>
              </a:rPr>
              <a:t>я	</a:t>
            </a:r>
            <a:r>
              <a:rPr sz="1800" spc="-35" dirty="0">
                <a:latin typeface="Segoe UI"/>
                <a:cs typeface="Segoe UI"/>
              </a:rPr>
              <a:t>к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5" dirty="0">
                <a:latin typeface="Segoe UI"/>
                <a:cs typeface="Segoe UI"/>
              </a:rPr>
              <a:t>н</a:t>
            </a:r>
            <a:r>
              <a:rPr sz="1800" spc="-5" dirty="0">
                <a:latin typeface="Segoe UI"/>
                <a:cs typeface="Segoe UI"/>
              </a:rPr>
              <a:t>фе</a:t>
            </a:r>
            <a:r>
              <a:rPr sz="1800" spc="-10" dirty="0">
                <a:latin typeface="Segoe UI"/>
                <a:cs typeface="Segoe UI"/>
              </a:rPr>
              <a:t>ре</a:t>
            </a:r>
            <a:r>
              <a:rPr sz="1800" spc="-5" dirty="0">
                <a:latin typeface="Segoe UI"/>
                <a:cs typeface="Segoe UI"/>
              </a:rPr>
              <a:t>н</a:t>
            </a:r>
            <a:r>
              <a:rPr sz="1800" dirty="0">
                <a:latin typeface="Segoe UI"/>
                <a:cs typeface="Segoe UI"/>
              </a:rPr>
              <a:t>ц</a:t>
            </a:r>
            <a:r>
              <a:rPr sz="1800" spc="-5" dirty="0">
                <a:latin typeface="Segoe UI"/>
                <a:cs typeface="Segoe UI"/>
              </a:rPr>
              <a:t>ии  старшеклассников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и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студентов </a:t>
            </a:r>
            <a:r>
              <a:rPr sz="1800" spc="-5" dirty="0">
                <a:latin typeface="Segoe UI"/>
                <a:cs typeface="Segoe UI"/>
              </a:rPr>
              <a:t>СПО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5" dirty="0">
                <a:latin typeface="Segoe UI"/>
                <a:cs typeface="Segoe UI"/>
              </a:rPr>
              <a:t>«Лабиринты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науки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–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10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баллов</a:t>
            </a:r>
            <a:r>
              <a:rPr sz="1800" spc="-5" dirty="0">
                <a:latin typeface="Segoe UI"/>
                <a:cs typeface="Segoe UI"/>
              </a:rPr>
              <a:t>;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7592" y="461009"/>
            <a:ext cx="5417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ИНДИВИДУАЛЬНЫЕ</a:t>
            </a:r>
            <a:r>
              <a:rPr spc="-60" dirty="0"/>
              <a:t> </a:t>
            </a:r>
            <a:r>
              <a:rPr dirty="0"/>
              <a:t>ДОСТИЖЕНИЯ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116" y="1295780"/>
            <a:ext cx="8597900" cy="406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-   </a:t>
            </a:r>
            <a:r>
              <a:rPr sz="1800" spc="-10" dirty="0">
                <a:latin typeface="Segoe UI"/>
                <a:cs typeface="Segoe UI"/>
              </a:rPr>
              <a:t>победители </a:t>
            </a:r>
            <a:r>
              <a:rPr sz="1800" dirty="0">
                <a:latin typeface="Segoe UI"/>
                <a:cs typeface="Segoe UI"/>
              </a:rPr>
              <a:t>и </a:t>
            </a:r>
            <a:r>
              <a:rPr sz="1800" spc="-5" dirty="0">
                <a:latin typeface="Segoe UI"/>
                <a:cs typeface="Segoe UI"/>
              </a:rPr>
              <a:t>призеры </a:t>
            </a:r>
            <a:r>
              <a:rPr sz="1800" spc="-10" dirty="0">
                <a:latin typeface="Segoe UI"/>
                <a:cs typeface="Segoe UI"/>
              </a:rPr>
              <a:t>национального </a:t>
            </a:r>
            <a:r>
              <a:rPr sz="1800" dirty="0">
                <a:latin typeface="Segoe UI"/>
                <a:cs typeface="Segoe UI"/>
              </a:rPr>
              <a:t>и </a:t>
            </a:r>
            <a:r>
              <a:rPr sz="1800" spc="-10" dirty="0">
                <a:latin typeface="Segoe UI"/>
                <a:cs typeface="Segoe UI"/>
              </a:rPr>
              <a:t>(или) </a:t>
            </a:r>
            <a:r>
              <a:rPr sz="1800" spc="-5" dirty="0">
                <a:latin typeface="Segoe UI"/>
                <a:cs typeface="Segoe UI"/>
              </a:rPr>
              <a:t>международного чемпионата </a:t>
            </a:r>
            <a:r>
              <a:rPr sz="1800" dirty="0">
                <a:latin typeface="Segoe UI"/>
                <a:cs typeface="Segoe UI"/>
              </a:rPr>
              <a:t> по </a:t>
            </a:r>
            <a:r>
              <a:rPr sz="1800" spc="-5" dirty="0">
                <a:latin typeface="Segoe UI"/>
                <a:cs typeface="Segoe UI"/>
              </a:rPr>
              <a:t>профессиональному </a:t>
            </a:r>
            <a:r>
              <a:rPr sz="1800" spc="-10" dirty="0">
                <a:latin typeface="Segoe UI"/>
                <a:cs typeface="Segoe UI"/>
              </a:rPr>
              <a:t>мастерству </a:t>
            </a:r>
            <a:r>
              <a:rPr sz="1800" spc="-5" dirty="0">
                <a:latin typeface="Segoe UI"/>
                <a:cs typeface="Segoe UI"/>
              </a:rPr>
              <a:t>среди инвалидов </a:t>
            </a:r>
            <a:r>
              <a:rPr sz="1800" dirty="0">
                <a:latin typeface="Segoe UI"/>
                <a:cs typeface="Segoe UI"/>
              </a:rPr>
              <a:t>и лиц с </a:t>
            </a:r>
            <a:r>
              <a:rPr sz="1800" spc="-5" dirty="0">
                <a:latin typeface="Segoe UI"/>
                <a:cs typeface="Segoe UI"/>
              </a:rPr>
              <a:t>ограниченными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возможностями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здоровья «Абилимпикс»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-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10 </a:t>
            </a:r>
            <a:r>
              <a:rPr sz="1800" spc="-5" dirty="0">
                <a:latin typeface="Segoe UI"/>
                <a:cs typeface="Segoe UI"/>
              </a:rPr>
              <a:t>баллов.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Segoe UI"/>
              <a:cs typeface="Segoe UI"/>
            </a:endParaRPr>
          </a:p>
          <a:p>
            <a:pPr marL="250190" marR="3940810" indent="373380" algn="just">
              <a:lnSpc>
                <a:spcPct val="100000"/>
              </a:lnSpc>
              <a:tabLst>
                <a:tab pos="2435225" algn="l"/>
                <a:tab pos="3856990" algn="l"/>
              </a:tabLst>
            </a:pPr>
            <a:r>
              <a:rPr sz="1800" dirty="0">
                <a:latin typeface="Segoe UI"/>
                <a:cs typeface="Segoe UI"/>
              </a:rPr>
              <a:t>При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приеме</a:t>
            </a:r>
            <a:r>
              <a:rPr sz="1800" dirty="0">
                <a:latin typeface="Segoe UI"/>
                <a:cs typeface="Segoe UI"/>
              </a:rPr>
              <a:t> на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обучение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по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программам</a:t>
            </a:r>
            <a:r>
              <a:rPr sz="1800" spc="-5" dirty="0">
                <a:latin typeface="Segoe UI"/>
                <a:cs typeface="Segoe UI"/>
              </a:rPr>
              <a:t> бакалавриата,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программам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спец</a:t>
            </a:r>
            <a:r>
              <a:rPr sz="1800" spc="-10" dirty="0">
                <a:latin typeface="Segoe UI"/>
                <a:cs typeface="Segoe UI"/>
              </a:rPr>
              <a:t>и</a:t>
            </a:r>
            <a:r>
              <a:rPr sz="1800" dirty="0">
                <a:latin typeface="Segoe UI"/>
                <a:cs typeface="Segoe UI"/>
              </a:rPr>
              <a:t>ал</a:t>
            </a:r>
            <a:r>
              <a:rPr sz="1800" spc="-10" dirty="0">
                <a:latin typeface="Segoe UI"/>
                <a:cs typeface="Segoe UI"/>
              </a:rPr>
              <a:t>и</a:t>
            </a:r>
            <a:r>
              <a:rPr sz="1800" spc="-35" dirty="0">
                <a:latin typeface="Segoe UI"/>
                <a:cs typeface="Segoe UI"/>
              </a:rPr>
              <a:t>т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dirty="0">
                <a:latin typeface="Segoe UI"/>
                <a:cs typeface="Segoe UI"/>
              </a:rPr>
              <a:t>та	сум</a:t>
            </a:r>
            <a:r>
              <a:rPr sz="1800" spc="-10" dirty="0">
                <a:latin typeface="Segoe UI"/>
                <a:cs typeface="Segoe UI"/>
              </a:rPr>
              <a:t>м</a:t>
            </a:r>
            <a:r>
              <a:rPr sz="1800" dirty="0">
                <a:latin typeface="Segoe UI"/>
                <a:cs typeface="Segoe UI"/>
              </a:rPr>
              <a:t>а	</a:t>
            </a:r>
            <a:r>
              <a:rPr sz="1800" spc="-5" dirty="0">
                <a:latin typeface="Segoe UI"/>
                <a:cs typeface="Segoe UI"/>
              </a:rPr>
              <a:t>балло</a:t>
            </a:r>
            <a:r>
              <a:rPr sz="1800" spc="-20" dirty="0">
                <a:latin typeface="Segoe UI"/>
                <a:cs typeface="Segoe UI"/>
              </a:rPr>
              <a:t>в</a:t>
            </a:r>
            <a:r>
              <a:rPr sz="1800" dirty="0">
                <a:latin typeface="Segoe UI"/>
                <a:cs typeface="Segoe UI"/>
              </a:rPr>
              <a:t>,  </a:t>
            </a:r>
            <a:r>
              <a:rPr sz="1800" spc="-5" dirty="0">
                <a:latin typeface="Segoe UI"/>
                <a:cs typeface="Segoe UI"/>
              </a:rPr>
              <a:t>начисленных</a:t>
            </a:r>
            <a:r>
              <a:rPr sz="1800" dirty="0">
                <a:latin typeface="Segoe UI"/>
                <a:cs typeface="Segoe UI"/>
              </a:rPr>
              <a:t> поступающему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за 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индивидуальные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достижения,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не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25" dirty="0">
                <a:latin typeface="Segoe UI"/>
                <a:cs typeface="Segoe UI"/>
              </a:rPr>
              <a:t>может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быть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более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10 баллов</a:t>
            </a:r>
            <a:r>
              <a:rPr sz="1800" spc="-5" dirty="0"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  <a:p>
            <a:pPr marL="250190" marR="3938904" indent="373380" algn="just">
              <a:lnSpc>
                <a:spcPct val="100000"/>
              </a:lnSpc>
              <a:tabLst>
                <a:tab pos="3502025" algn="l"/>
              </a:tabLst>
            </a:pPr>
            <a:r>
              <a:rPr sz="1800" spc="-5" dirty="0">
                <a:latin typeface="Segoe UI"/>
                <a:cs typeface="Segoe UI"/>
              </a:rPr>
              <a:t>У</a:t>
            </a:r>
            <a:r>
              <a:rPr sz="1800" dirty="0">
                <a:latin typeface="Segoe UI"/>
                <a:cs typeface="Segoe UI"/>
              </a:rPr>
              <a:t>ч</a:t>
            </a:r>
            <a:r>
              <a:rPr sz="1800" spc="-15" dirty="0">
                <a:latin typeface="Segoe UI"/>
                <a:cs typeface="Segoe UI"/>
              </a:rPr>
              <a:t>и</a:t>
            </a:r>
            <a:r>
              <a:rPr sz="1800" dirty="0">
                <a:latin typeface="Segoe UI"/>
                <a:cs typeface="Segoe UI"/>
              </a:rPr>
              <a:t>т</a:t>
            </a:r>
            <a:r>
              <a:rPr sz="1800" spc="-5" dirty="0">
                <a:latin typeface="Segoe UI"/>
                <a:cs typeface="Segoe UI"/>
              </a:rPr>
              <a:t>ыв</a:t>
            </a:r>
            <a:r>
              <a:rPr sz="1800" spc="-10" dirty="0">
                <a:latin typeface="Segoe UI"/>
                <a:cs typeface="Segoe UI"/>
              </a:rPr>
              <a:t>а</a:t>
            </a:r>
            <a:r>
              <a:rPr sz="1800" spc="-35" dirty="0">
                <a:latin typeface="Segoe UI"/>
                <a:cs typeface="Segoe UI"/>
              </a:rPr>
              <a:t>ют</a:t>
            </a:r>
            <a:r>
              <a:rPr sz="1800" dirty="0">
                <a:latin typeface="Segoe UI"/>
                <a:cs typeface="Segoe UI"/>
              </a:rPr>
              <a:t>ся	р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dirty="0">
                <a:latin typeface="Segoe UI"/>
                <a:cs typeface="Segoe UI"/>
              </a:rPr>
              <a:t>з</a:t>
            </a:r>
            <a:r>
              <a:rPr sz="1800" spc="-90" dirty="0">
                <a:latin typeface="Segoe UI"/>
                <a:cs typeface="Segoe UI"/>
              </a:rPr>
              <a:t>у</a:t>
            </a:r>
            <a:r>
              <a:rPr sz="1800" dirty="0">
                <a:latin typeface="Segoe UI"/>
                <a:cs typeface="Segoe UI"/>
              </a:rPr>
              <a:t>л</a:t>
            </a:r>
            <a:r>
              <a:rPr sz="1800" spc="-70" dirty="0">
                <a:latin typeface="Segoe UI"/>
                <a:cs typeface="Segoe UI"/>
              </a:rPr>
              <a:t>ь</a:t>
            </a:r>
            <a:r>
              <a:rPr sz="1800" dirty="0">
                <a:latin typeface="Segoe UI"/>
                <a:cs typeface="Segoe UI"/>
              </a:rPr>
              <a:t>таты  </a:t>
            </a:r>
            <a:r>
              <a:rPr sz="1800" spc="-5" dirty="0">
                <a:latin typeface="Segoe UI"/>
                <a:cs typeface="Segoe UI"/>
              </a:rPr>
              <a:t>индивидуальных</a:t>
            </a:r>
            <a:r>
              <a:rPr sz="1800" spc="480" dirty="0">
                <a:latin typeface="Segoe UI"/>
                <a:cs typeface="Segoe UI"/>
              </a:rPr>
              <a:t> </a:t>
            </a:r>
            <a:r>
              <a:rPr sz="1800" spc="484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достижений</a:t>
            </a:r>
            <a:r>
              <a:rPr sz="1800" spc="710" dirty="0">
                <a:latin typeface="Segoe UI"/>
                <a:cs typeface="Segoe UI"/>
              </a:rPr>
              <a:t> </a:t>
            </a:r>
            <a:r>
              <a:rPr sz="1800" spc="7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за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10–11</a:t>
            </a:r>
            <a:r>
              <a:rPr sz="1800" b="1" spc="5" dirty="0">
                <a:latin typeface="Segoe UI"/>
                <a:cs typeface="Segoe UI"/>
              </a:rPr>
              <a:t> класс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обучения,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полученные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5" dirty="0">
                <a:latin typeface="Segoe UI"/>
                <a:cs typeface="Segoe UI"/>
              </a:rPr>
              <a:t>не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ранее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01.09.2020</a:t>
            </a:r>
            <a:r>
              <a:rPr sz="1800" spc="-5" dirty="0"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2676144"/>
            <a:ext cx="3517391" cy="2639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59839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302" y="1739010"/>
            <a:ext cx="4644390" cy="40874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10"/>
              </a:spcBef>
            </a:pPr>
            <a:r>
              <a:rPr sz="1800" b="1" spc="5" dirty="0">
                <a:latin typeface="Segoe UI"/>
                <a:cs typeface="Segoe UI"/>
              </a:rPr>
              <a:t>5000</a:t>
            </a:r>
            <a:r>
              <a:rPr sz="1800" b="1" spc="-60" dirty="0"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5B5B5D"/>
                </a:solidFill>
                <a:latin typeface="Segoe UI"/>
                <a:cs typeface="Segoe UI"/>
              </a:rPr>
              <a:t>студентов</a:t>
            </a:r>
            <a:endParaRPr sz="1800">
              <a:latin typeface="Segoe UI"/>
              <a:cs typeface="Segoe UI"/>
            </a:endParaRPr>
          </a:p>
          <a:p>
            <a:pPr marL="24765">
              <a:lnSpc>
                <a:spcPts val="2060"/>
              </a:lnSpc>
              <a:spcBef>
                <a:spcPts val="1764"/>
              </a:spcBef>
            </a:pPr>
            <a:r>
              <a:rPr sz="1800" dirty="0">
                <a:solidFill>
                  <a:srgbClr val="5B5B5D"/>
                </a:solidFill>
                <a:latin typeface="Segoe UI"/>
                <a:cs typeface="Segoe UI"/>
              </a:rPr>
              <a:t>Почти</a:t>
            </a:r>
            <a:r>
              <a:rPr sz="1800" spc="-5" dirty="0">
                <a:solidFill>
                  <a:srgbClr val="5B5B5D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300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5B5B5D"/>
                </a:solidFill>
                <a:latin typeface="Segoe UI"/>
                <a:cs typeface="Segoe UI"/>
              </a:rPr>
              <a:t>научно-педагогических</a:t>
            </a:r>
            <a:endParaRPr sz="1800">
              <a:latin typeface="Segoe UI"/>
              <a:cs typeface="Segoe UI"/>
            </a:endParaRPr>
          </a:p>
          <a:p>
            <a:pPr marL="24765">
              <a:lnSpc>
                <a:spcPts val="1955"/>
              </a:lnSpc>
            </a:pPr>
            <a:r>
              <a:rPr sz="1800" spc="-10" dirty="0">
                <a:solidFill>
                  <a:srgbClr val="5B5B5D"/>
                </a:solidFill>
                <a:latin typeface="Segoe UI"/>
                <a:cs typeface="Segoe UI"/>
              </a:rPr>
              <a:t>работников:</a:t>
            </a:r>
            <a:endParaRPr sz="1800">
              <a:latin typeface="Segoe UI"/>
              <a:cs typeface="Segoe UI"/>
            </a:endParaRPr>
          </a:p>
          <a:p>
            <a:pPr marL="24765">
              <a:lnSpc>
                <a:spcPts val="2060"/>
              </a:lnSpc>
            </a:pPr>
            <a:r>
              <a:rPr sz="1800" b="1" spc="5" dirty="0">
                <a:latin typeface="Segoe UI"/>
                <a:cs typeface="Segoe UI"/>
              </a:rPr>
              <a:t>164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5B5B5D"/>
                </a:solidFill>
                <a:latin typeface="Segoe UI"/>
                <a:cs typeface="Segoe UI"/>
              </a:rPr>
              <a:t>кандидата</a:t>
            </a:r>
            <a:r>
              <a:rPr sz="1800" spc="-5" dirty="0">
                <a:solidFill>
                  <a:srgbClr val="5B5B5D"/>
                </a:solidFill>
                <a:latin typeface="Segoe UI"/>
                <a:cs typeface="Segoe UI"/>
              </a:rPr>
              <a:t> </a:t>
            </a:r>
            <a:r>
              <a:rPr sz="1800" spc="15" dirty="0">
                <a:solidFill>
                  <a:srgbClr val="5B5B5D"/>
                </a:solidFill>
                <a:latin typeface="Segoe UI"/>
                <a:cs typeface="Segoe UI"/>
              </a:rPr>
              <a:t>наук,</a:t>
            </a:r>
            <a:r>
              <a:rPr sz="1800" spc="20" dirty="0">
                <a:solidFill>
                  <a:srgbClr val="5B5B5D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41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5B5B5D"/>
                </a:solidFill>
                <a:latin typeface="Segoe UI"/>
                <a:cs typeface="Segoe UI"/>
              </a:rPr>
              <a:t>доктор</a:t>
            </a:r>
            <a:r>
              <a:rPr sz="1800" spc="5" dirty="0">
                <a:solidFill>
                  <a:srgbClr val="5B5B5D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5B5B5D"/>
                </a:solidFill>
                <a:latin typeface="Segoe UI"/>
                <a:cs typeface="Segoe UI"/>
              </a:rPr>
              <a:t>наук</a:t>
            </a:r>
            <a:endParaRPr sz="1800">
              <a:latin typeface="Segoe UI"/>
              <a:cs typeface="Segoe UI"/>
            </a:endParaRPr>
          </a:p>
          <a:p>
            <a:pPr marL="24765">
              <a:lnSpc>
                <a:spcPts val="2060"/>
              </a:lnSpc>
              <a:spcBef>
                <a:spcPts val="1764"/>
              </a:spcBef>
            </a:pPr>
            <a:r>
              <a:rPr sz="1800" b="1" spc="5" dirty="0">
                <a:latin typeface="Segoe UI"/>
                <a:cs typeface="Segoe UI"/>
              </a:rPr>
              <a:t>60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5B5B5D"/>
                </a:solidFill>
                <a:latin typeface="Segoe UI"/>
                <a:cs typeface="Segoe UI"/>
              </a:rPr>
              <a:t>направлений</a:t>
            </a:r>
            <a:r>
              <a:rPr sz="1800" b="1" spc="-5" dirty="0">
                <a:solidFill>
                  <a:srgbClr val="5B5B5D"/>
                </a:solidFill>
                <a:latin typeface="Segoe UI"/>
                <a:cs typeface="Segoe UI"/>
              </a:rPr>
              <a:t> подготовки</a:t>
            </a:r>
            <a:endParaRPr sz="1800">
              <a:latin typeface="Segoe UI"/>
              <a:cs typeface="Segoe UI"/>
            </a:endParaRPr>
          </a:p>
          <a:p>
            <a:pPr marL="24765">
              <a:lnSpc>
                <a:spcPts val="2060"/>
              </a:lnSpc>
            </a:pPr>
            <a:r>
              <a:rPr sz="1800" spc="5" dirty="0">
                <a:solidFill>
                  <a:srgbClr val="5B5B5D"/>
                </a:solidFill>
                <a:latin typeface="Segoe UI"/>
                <a:cs typeface="Segoe UI"/>
              </a:rPr>
              <a:t>бакалавриата,</a:t>
            </a:r>
            <a:r>
              <a:rPr sz="1800" spc="-15" dirty="0">
                <a:solidFill>
                  <a:srgbClr val="5B5B5D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5B5B5D"/>
                </a:solidFill>
                <a:latin typeface="Segoe UI"/>
                <a:cs typeface="Segoe UI"/>
              </a:rPr>
              <a:t>специалитета,</a:t>
            </a:r>
            <a:r>
              <a:rPr sz="1800" spc="-10" dirty="0">
                <a:solidFill>
                  <a:srgbClr val="5B5B5D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5B5B5D"/>
                </a:solidFill>
                <a:latin typeface="Segoe UI"/>
                <a:cs typeface="Segoe UI"/>
              </a:rPr>
              <a:t>магистратуры.</a:t>
            </a:r>
            <a:endParaRPr sz="1800">
              <a:latin typeface="Segoe UI"/>
              <a:cs typeface="Segoe UI"/>
            </a:endParaRPr>
          </a:p>
          <a:p>
            <a:pPr marL="24765">
              <a:lnSpc>
                <a:spcPct val="100000"/>
              </a:lnSpc>
              <a:spcBef>
                <a:spcPts val="1764"/>
              </a:spcBef>
            </a:pPr>
            <a:r>
              <a:rPr sz="1800" b="1" spc="5" dirty="0">
                <a:latin typeface="Segoe UI"/>
                <a:cs typeface="Segoe UI"/>
              </a:rPr>
              <a:t>6</a:t>
            </a:r>
            <a:r>
              <a:rPr sz="1800" b="1" spc="-50" dirty="0"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5B5B5D"/>
                </a:solidFill>
                <a:latin typeface="Segoe UI"/>
                <a:cs typeface="Segoe UI"/>
              </a:rPr>
              <a:t>институтов:</a:t>
            </a:r>
            <a:endParaRPr sz="1800">
              <a:latin typeface="Segoe UI"/>
              <a:cs typeface="Segoe UI"/>
            </a:endParaRPr>
          </a:p>
          <a:p>
            <a:pPr marL="271780" indent="-259079">
              <a:lnSpc>
                <a:spcPts val="1655"/>
              </a:lnSpc>
              <a:spcBef>
                <a:spcPts val="700"/>
              </a:spcBef>
              <a:buFont typeface="Arial MT"/>
              <a:buChar char="•"/>
              <a:tabLst>
                <a:tab pos="271145" algn="l"/>
                <a:tab pos="271780" algn="l"/>
              </a:tabLst>
            </a:pPr>
            <a:r>
              <a:rPr sz="1450" b="1" spc="5" dirty="0">
                <a:solidFill>
                  <a:srgbClr val="585858"/>
                </a:solidFill>
                <a:latin typeface="Segoe UI"/>
                <a:cs typeface="Segoe UI"/>
              </a:rPr>
              <a:t>Институт</a:t>
            </a:r>
            <a:r>
              <a:rPr sz="1450" b="1" spc="-1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spc="-5" dirty="0">
                <a:solidFill>
                  <a:srgbClr val="585858"/>
                </a:solidFill>
                <a:latin typeface="Segoe UI"/>
                <a:cs typeface="Segoe UI"/>
              </a:rPr>
              <a:t>цифровых</a:t>
            </a:r>
            <a:r>
              <a:rPr sz="1450" b="1" spc="-3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spc="-5" dirty="0">
                <a:solidFill>
                  <a:srgbClr val="585858"/>
                </a:solidFill>
                <a:latin typeface="Segoe UI"/>
                <a:cs typeface="Segoe UI"/>
              </a:rPr>
              <a:t>систем;</a:t>
            </a:r>
            <a:endParaRPr sz="1450">
              <a:latin typeface="Segoe UI"/>
              <a:cs typeface="Segoe UI"/>
            </a:endParaRPr>
          </a:p>
          <a:p>
            <a:pPr marL="271780" indent="-259079">
              <a:lnSpc>
                <a:spcPts val="1555"/>
              </a:lnSpc>
              <a:buFont typeface="Arial MT"/>
              <a:buChar char="•"/>
              <a:tabLst>
                <a:tab pos="271145" algn="l"/>
                <a:tab pos="271780" algn="l"/>
              </a:tabLst>
            </a:pPr>
            <a:r>
              <a:rPr sz="1450" b="1" spc="5" dirty="0">
                <a:solidFill>
                  <a:srgbClr val="585858"/>
                </a:solidFill>
                <a:latin typeface="Segoe UI"/>
                <a:cs typeface="Segoe UI"/>
              </a:rPr>
              <a:t>Институт</a:t>
            </a:r>
            <a:r>
              <a:rPr sz="1450" b="1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spc="-5" dirty="0">
                <a:solidFill>
                  <a:srgbClr val="585858"/>
                </a:solidFill>
                <a:latin typeface="Segoe UI"/>
                <a:cs typeface="Segoe UI"/>
              </a:rPr>
              <a:t>химии</a:t>
            </a:r>
            <a:r>
              <a:rPr sz="1450" b="1" spc="-2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dirty="0">
                <a:solidFill>
                  <a:srgbClr val="585858"/>
                </a:solidFill>
                <a:latin typeface="Segoe UI"/>
                <a:cs typeface="Segoe UI"/>
              </a:rPr>
              <a:t>и</a:t>
            </a:r>
            <a:r>
              <a:rPr sz="1450" b="1" spc="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spc="-5" dirty="0">
                <a:solidFill>
                  <a:srgbClr val="585858"/>
                </a:solidFill>
                <a:latin typeface="Segoe UI"/>
                <a:cs typeface="Segoe UI"/>
              </a:rPr>
              <a:t>химической </a:t>
            </a:r>
            <a:r>
              <a:rPr sz="1450" b="1" spc="-10" dirty="0">
                <a:solidFill>
                  <a:srgbClr val="585858"/>
                </a:solidFill>
                <a:latin typeface="Segoe UI"/>
                <a:cs typeface="Segoe UI"/>
              </a:rPr>
              <a:t>технологии;</a:t>
            </a:r>
            <a:endParaRPr sz="1450">
              <a:latin typeface="Segoe UI"/>
              <a:cs typeface="Segoe UI"/>
            </a:endParaRPr>
          </a:p>
          <a:p>
            <a:pPr marL="271780" indent="-259079">
              <a:lnSpc>
                <a:spcPts val="1735"/>
              </a:lnSpc>
              <a:buFont typeface="Arial MT"/>
              <a:buChar char="•"/>
              <a:tabLst>
                <a:tab pos="271145" algn="l"/>
                <a:tab pos="271780" algn="l"/>
              </a:tabLst>
            </a:pPr>
            <a:r>
              <a:rPr sz="1600" b="1" spc="-5" dirty="0">
                <a:solidFill>
                  <a:srgbClr val="585858"/>
                </a:solidFill>
                <a:latin typeface="Segoe UI"/>
                <a:cs typeface="Segoe UI"/>
              </a:rPr>
              <a:t>Институт </a:t>
            </a:r>
            <a:r>
              <a:rPr sz="1600" b="1" spc="-10" dirty="0">
                <a:solidFill>
                  <a:srgbClr val="585858"/>
                </a:solidFill>
                <a:latin typeface="Segoe UI"/>
                <a:cs typeface="Segoe UI"/>
              </a:rPr>
              <a:t>инженерии</a:t>
            </a:r>
            <a:r>
              <a:rPr sz="1600" b="1" spc="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Segoe UI"/>
                <a:cs typeface="Segoe UI"/>
              </a:rPr>
              <a:t>и</a:t>
            </a:r>
            <a:r>
              <a:rPr sz="1600" b="1" spc="-2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Segoe UI"/>
                <a:cs typeface="Segoe UI"/>
              </a:rPr>
              <a:t>машиностроения;</a:t>
            </a:r>
            <a:endParaRPr sz="1600">
              <a:latin typeface="Segoe UI"/>
              <a:cs typeface="Segoe UI"/>
            </a:endParaRPr>
          </a:p>
          <a:p>
            <a:pPr marL="266700" marR="1129030" indent="-254635">
              <a:lnSpc>
                <a:spcPts val="1570"/>
              </a:lnSpc>
              <a:spcBef>
                <a:spcPts val="105"/>
              </a:spcBef>
              <a:buFont typeface="Arial MT"/>
              <a:buChar char="•"/>
              <a:tabLst>
                <a:tab pos="271145" algn="l"/>
                <a:tab pos="271780" algn="l"/>
              </a:tabLst>
            </a:pPr>
            <a:r>
              <a:rPr sz="1450" b="1" spc="5" dirty="0">
                <a:solidFill>
                  <a:srgbClr val="585858"/>
                </a:solidFill>
                <a:latin typeface="Segoe UI"/>
                <a:cs typeface="Segoe UI"/>
              </a:rPr>
              <a:t>Институт </a:t>
            </a:r>
            <a:r>
              <a:rPr sz="1450" b="1" spc="-10" dirty="0">
                <a:solidFill>
                  <a:srgbClr val="585858"/>
                </a:solidFill>
                <a:latin typeface="Segoe UI"/>
                <a:cs typeface="Segoe UI"/>
              </a:rPr>
              <a:t>инженеров </a:t>
            </a:r>
            <a:r>
              <a:rPr sz="1450" b="1" spc="-5" dirty="0">
                <a:solidFill>
                  <a:srgbClr val="585858"/>
                </a:solidFill>
                <a:latin typeface="Segoe UI"/>
                <a:cs typeface="Segoe UI"/>
              </a:rPr>
              <a:t>строительства </a:t>
            </a:r>
            <a:r>
              <a:rPr sz="1450" b="1" spc="-38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dirty="0">
                <a:solidFill>
                  <a:srgbClr val="585858"/>
                </a:solidFill>
                <a:latin typeface="Segoe UI"/>
                <a:cs typeface="Segoe UI"/>
              </a:rPr>
              <a:t>и</a:t>
            </a:r>
            <a:r>
              <a:rPr sz="1450" b="1" spc="-10" dirty="0">
                <a:solidFill>
                  <a:srgbClr val="585858"/>
                </a:solidFill>
                <a:latin typeface="Segoe UI"/>
                <a:cs typeface="Segoe UI"/>
              </a:rPr>
              <a:t> транспорта;</a:t>
            </a:r>
            <a:endParaRPr sz="1450">
              <a:latin typeface="Segoe UI"/>
              <a:cs typeface="Segoe UI"/>
            </a:endParaRPr>
          </a:p>
          <a:p>
            <a:pPr marL="271780" indent="-259079">
              <a:lnSpc>
                <a:spcPts val="1445"/>
              </a:lnSpc>
              <a:buFont typeface="Arial MT"/>
              <a:buChar char="•"/>
              <a:tabLst>
                <a:tab pos="271145" algn="l"/>
                <a:tab pos="271780" algn="l"/>
              </a:tabLst>
            </a:pPr>
            <a:r>
              <a:rPr sz="1450" b="1" spc="5" dirty="0">
                <a:solidFill>
                  <a:srgbClr val="585858"/>
                </a:solidFill>
                <a:latin typeface="Segoe UI"/>
                <a:cs typeface="Segoe UI"/>
              </a:rPr>
              <a:t>Институт</a:t>
            </a:r>
            <a:r>
              <a:rPr sz="1450" b="1" spc="-1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spc="-5" dirty="0">
                <a:solidFill>
                  <a:srgbClr val="585858"/>
                </a:solidFill>
                <a:latin typeface="Segoe UI"/>
                <a:cs typeface="Segoe UI"/>
              </a:rPr>
              <a:t>архитектуры</a:t>
            </a:r>
            <a:r>
              <a:rPr sz="1450" b="1" spc="-1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dirty="0">
                <a:solidFill>
                  <a:srgbClr val="585858"/>
                </a:solidFill>
                <a:latin typeface="Segoe UI"/>
                <a:cs typeface="Segoe UI"/>
              </a:rPr>
              <a:t>и</a:t>
            </a:r>
            <a:r>
              <a:rPr sz="1450" b="1" spc="-2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dirty="0">
                <a:solidFill>
                  <a:srgbClr val="585858"/>
                </a:solidFill>
                <a:latin typeface="Segoe UI"/>
                <a:cs typeface="Segoe UI"/>
              </a:rPr>
              <a:t>дизайна;</a:t>
            </a:r>
            <a:endParaRPr sz="1450">
              <a:latin typeface="Segoe UI"/>
              <a:cs typeface="Segoe UI"/>
            </a:endParaRPr>
          </a:p>
          <a:p>
            <a:pPr marL="271780" indent="-259079">
              <a:lnSpc>
                <a:spcPts val="1825"/>
              </a:lnSpc>
              <a:buFont typeface="Arial MT"/>
              <a:buChar char="•"/>
              <a:tabLst>
                <a:tab pos="271145" algn="l"/>
                <a:tab pos="271780" algn="l"/>
              </a:tabLst>
            </a:pPr>
            <a:r>
              <a:rPr sz="1600" b="1" dirty="0">
                <a:solidFill>
                  <a:srgbClr val="585858"/>
                </a:solidFill>
                <a:latin typeface="Segoe UI"/>
                <a:cs typeface="Segoe UI"/>
              </a:rPr>
              <a:t>Институт </a:t>
            </a:r>
            <a:r>
              <a:rPr sz="1600" b="1" spc="-15" dirty="0">
                <a:solidFill>
                  <a:srgbClr val="585858"/>
                </a:solidFill>
                <a:latin typeface="Segoe UI"/>
                <a:cs typeface="Segoe UI"/>
              </a:rPr>
              <a:t>экономики</a:t>
            </a:r>
            <a:r>
              <a:rPr sz="1600" b="1" spc="3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Segoe UI"/>
                <a:cs typeface="Segoe UI"/>
              </a:rPr>
              <a:t>и</a:t>
            </a:r>
            <a:r>
              <a:rPr sz="1600" b="1" spc="-2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Segoe UI"/>
                <a:cs typeface="Segoe UI"/>
              </a:rPr>
              <a:t>менеджмента.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8963" y="330835"/>
            <a:ext cx="694563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3575" marR="5080" indent="-651510">
              <a:lnSpc>
                <a:spcPct val="113300"/>
              </a:lnSpc>
              <a:spcBef>
                <a:spcPts val="100"/>
              </a:spcBef>
            </a:pPr>
            <a:r>
              <a:rPr sz="3600" spc="-5" dirty="0"/>
              <a:t>Ярославский </a:t>
            </a:r>
            <a:r>
              <a:rPr sz="3600" spc="-15" dirty="0"/>
              <a:t>государственный </a:t>
            </a:r>
            <a:r>
              <a:rPr sz="3600" spc="-980" dirty="0"/>
              <a:t> </a:t>
            </a:r>
            <a:r>
              <a:rPr sz="3600" spc="-10" dirty="0"/>
              <a:t>технический</a:t>
            </a:r>
            <a:r>
              <a:rPr sz="3600" dirty="0"/>
              <a:t> </a:t>
            </a:r>
            <a:r>
              <a:rPr sz="3600" spc="-15" dirty="0"/>
              <a:t>университет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3103" y="2212848"/>
            <a:ext cx="4005072" cy="36774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ПРОГРАММА</a:t>
            </a:r>
            <a:r>
              <a:rPr spc="-5" dirty="0"/>
              <a:t> </a:t>
            </a:r>
            <a:r>
              <a:rPr spc="-10" dirty="0"/>
              <a:t>«ПОДДЕРЖКА</a:t>
            </a:r>
            <a:r>
              <a:rPr spc="15" dirty="0"/>
              <a:t> </a:t>
            </a:r>
            <a:r>
              <a:rPr spc="-5" dirty="0"/>
              <a:t>ЛУЧШИХ»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116" y="1365630"/>
            <a:ext cx="85972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UI"/>
                <a:cs typeface="Segoe UI"/>
              </a:rPr>
              <a:t>Выплата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повышенной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стипендии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на </a:t>
            </a:r>
            <a:r>
              <a:rPr sz="1800" b="1" spc="-5" dirty="0">
                <a:latin typeface="Segoe UI"/>
                <a:cs typeface="Segoe UI"/>
              </a:rPr>
              <a:t>первый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семестр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до</a:t>
            </a:r>
            <a:r>
              <a:rPr sz="1800" b="1" spc="-5" dirty="0">
                <a:latin typeface="Segoe UI"/>
                <a:cs typeface="Segoe UI"/>
              </a:rPr>
              <a:t> 10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тыс.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руб./месяц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Segoe UI"/>
                <a:cs typeface="Segoe UI"/>
              </a:rPr>
              <a:t>студентам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первого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курса,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поступившим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результатам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ЕГЭ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и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набравшим </a:t>
            </a:r>
            <a:r>
              <a:rPr sz="1800" spc="-5" dirty="0">
                <a:latin typeface="Segoe UI"/>
                <a:cs typeface="Segoe UI"/>
              </a:rPr>
              <a:t> высокие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баллы</a:t>
            </a:r>
            <a:r>
              <a:rPr sz="1800" dirty="0">
                <a:latin typeface="Segoe UI"/>
                <a:cs typeface="Segoe UI"/>
              </a:rPr>
              <a:t> по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предметам,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установленным</a:t>
            </a:r>
            <a:r>
              <a:rPr sz="1800" dirty="0">
                <a:latin typeface="Segoe UI"/>
                <a:cs typeface="Segoe UI"/>
              </a:rPr>
              <a:t> в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качестве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вступительных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испытаний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3433064"/>
            <a:ext cx="42017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UI"/>
                <a:cs typeface="Segoe UI"/>
              </a:rPr>
              <a:t>Скидка</a:t>
            </a:r>
            <a:r>
              <a:rPr sz="1800" b="1" dirty="0">
                <a:latin typeface="Segoe UI"/>
                <a:cs typeface="Segoe UI"/>
              </a:rPr>
              <a:t> по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оплате</a:t>
            </a:r>
            <a:r>
              <a:rPr sz="1800" b="1" spc="-5" dirty="0">
                <a:latin typeface="Segoe UI"/>
                <a:cs typeface="Segoe UI"/>
              </a:rPr>
              <a:t> обучения</a:t>
            </a:r>
            <a:r>
              <a:rPr sz="1800" b="1" dirty="0">
                <a:latin typeface="Segoe UI"/>
                <a:cs typeface="Segoe UI"/>
              </a:rPr>
              <a:t> для 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15" dirty="0">
                <a:latin typeface="Segoe UI"/>
                <a:cs typeface="Segoe UI"/>
              </a:rPr>
              <a:t>некоторых </a:t>
            </a:r>
            <a:r>
              <a:rPr sz="1800" b="1" spc="-10" dirty="0">
                <a:latin typeface="Segoe UI"/>
                <a:cs typeface="Segoe UI"/>
              </a:rPr>
              <a:t>категорий абитуриентов, </a:t>
            </a:r>
            <a:r>
              <a:rPr sz="1800" b="1" spc="-5" dirty="0">
                <a:latin typeface="Segoe UI"/>
                <a:cs typeface="Segoe UI"/>
              </a:rPr>
              <a:t> поступающих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для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обучения</a:t>
            </a:r>
            <a:r>
              <a:rPr sz="1800" b="1" dirty="0">
                <a:latin typeface="Segoe UI"/>
                <a:cs typeface="Segoe UI"/>
              </a:rPr>
              <a:t> по 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очной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форме</a:t>
            </a:r>
            <a:r>
              <a:rPr sz="1800" b="1" dirty="0">
                <a:latin typeface="Segoe UI"/>
                <a:cs typeface="Segoe UI"/>
              </a:rPr>
              <a:t> на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места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с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оплатой 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стоимости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обучения </a:t>
            </a:r>
            <a:r>
              <a:rPr sz="1800" b="1" dirty="0">
                <a:latin typeface="Segoe UI"/>
                <a:cs typeface="Segoe UI"/>
              </a:rPr>
              <a:t>до</a:t>
            </a:r>
            <a:r>
              <a:rPr sz="1800" b="1" spc="-5" dirty="0">
                <a:latin typeface="Segoe UI"/>
                <a:cs typeface="Segoe UI"/>
              </a:rPr>
              <a:t> 20%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7552" y="3041904"/>
            <a:ext cx="4322063" cy="28788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867" y="201294"/>
            <a:ext cx="458406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8844">
              <a:lnSpc>
                <a:spcPct val="114599"/>
              </a:lnSpc>
              <a:spcBef>
                <a:spcPts val="100"/>
              </a:spcBef>
            </a:pPr>
            <a:r>
              <a:rPr spc="-5" dirty="0"/>
              <a:t>ОСНОВНЫЕ </a:t>
            </a:r>
            <a:r>
              <a:rPr spc="-35" dirty="0"/>
              <a:t>ДАТЫ </a:t>
            </a:r>
            <a:r>
              <a:rPr spc="-30" dirty="0"/>
              <a:t> </a:t>
            </a:r>
            <a:r>
              <a:rPr spc="-5" dirty="0"/>
              <a:t>ПРИЕМНОЙ</a:t>
            </a:r>
            <a:r>
              <a:rPr spc="-25" dirty="0"/>
              <a:t> </a:t>
            </a:r>
            <a:r>
              <a:rPr spc="-5" dirty="0"/>
              <a:t>КАМПАНИИ</a:t>
            </a:r>
            <a:r>
              <a:rPr spc="-40" dirty="0"/>
              <a:t> </a:t>
            </a:r>
            <a:r>
              <a:rPr spc="-5" dirty="0"/>
              <a:t>2022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7484" y="553212"/>
            <a:ext cx="3258312" cy="18684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3737" y="1295780"/>
            <a:ext cx="7580630" cy="470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UI"/>
                <a:cs typeface="Segoe UI"/>
              </a:rPr>
              <a:t>Начало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приема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документов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 </a:t>
            </a:r>
            <a:r>
              <a:rPr sz="1800" b="1" spc="-5" dirty="0">
                <a:latin typeface="Segoe UI"/>
                <a:cs typeface="Segoe UI"/>
              </a:rPr>
              <a:t>17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июня</a:t>
            </a:r>
            <a:endParaRPr sz="1800">
              <a:latin typeface="Segoe UI"/>
              <a:cs typeface="Segoe UI"/>
            </a:endParaRPr>
          </a:p>
          <a:p>
            <a:pPr marL="458470">
              <a:lnSpc>
                <a:spcPct val="100000"/>
              </a:lnSpc>
              <a:spcBef>
                <a:spcPts val="1815"/>
              </a:spcBef>
            </a:pPr>
            <a:r>
              <a:rPr sz="1800" b="1" spc="-5" dirty="0">
                <a:latin typeface="Segoe UI"/>
                <a:cs typeface="Segoe UI"/>
              </a:rPr>
              <a:t>Завершение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приема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документов</a:t>
            </a:r>
            <a:endParaRPr sz="1800">
              <a:latin typeface="Segoe UI"/>
              <a:cs typeface="Segoe UI"/>
            </a:endParaRPr>
          </a:p>
          <a:p>
            <a:pPr marL="458470">
              <a:lnSpc>
                <a:spcPct val="100000"/>
              </a:lnSpc>
              <a:spcBef>
                <a:spcPts val="1455"/>
              </a:spcBef>
            </a:pPr>
            <a:r>
              <a:rPr sz="1200" b="1" spc="-5" dirty="0">
                <a:latin typeface="Segoe UI"/>
                <a:cs typeface="Segoe UI"/>
              </a:rPr>
              <a:t>ОЧНАЯ</a:t>
            </a:r>
            <a:r>
              <a:rPr sz="1200" b="1" spc="-3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ФОРМА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ОБУЧЕНИЯ</a:t>
            </a:r>
            <a:endParaRPr sz="1200">
              <a:latin typeface="Segoe UI"/>
              <a:cs typeface="Segoe UI"/>
            </a:endParaRPr>
          </a:p>
          <a:p>
            <a:pPr marL="45847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latin typeface="Segoe UI"/>
                <a:cs typeface="Segoe UI"/>
              </a:rPr>
              <a:t>Поступающие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результатам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тест-экзаменов </a:t>
            </a:r>
            <a:r>
              <a:rPr sz="1800" spc="10" dirty="0">
                <a:latin typeface="Segoe UI"/>
                <a:cs typeface="Segoe UI"/>
              </a:rPr>
              <a:t>ЯГТУ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–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11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июля</a:t>
            </a:r>
            <a:endParaRPr sz="1800">
              <a:latin typeface="Segoe UI"/>
              <a:cs typeface="Segoe UI"/>
            </a:endParaRPr>
          </a:p>
          <a:p>
            <a:pPr marL="458470">
              <a:lnSpc>
                <a:spcPct val="100000"/>
              </a:lnSpc>
            </a:pPr>
            <a:r>
              <a:rPr sz="1800" dirty="0">
                <a:latin typeface="Segoe UI"/>
                <a:cs typeface="Segoe UI"/>
              </a:rPr>
              <a:t>Поступающие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результатам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ЕГЭ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–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25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июля</a:t>
            </a:r>
            <a:endParaRPr sz="1800">
              <a:latin typeface="Segoe UI"/>
              <a:cs typeface="Segoe UI"/>
            </a:endParaRPr>
          </a:p>
          <a:p>
            <a:pPr marL="463550">
              <a:lnSpc>
                <a:spcPct val="100000"/>
              </a:lnSpc>
              <a:spcBef>
                <a:spcPts val="1565"/>
              </a:spcBef>
            </a:pPr>
            <a:r>
              <a:rPr sz="1200" b="1" spc="-5" dirty="0">
                <a:latin typeface="Segoe UI"/>
                <a:cs typeface="Segoe UI"/>
              </a:rPr>
              <a:t>ЗАОЧНАЯ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ФОРМА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ОБУЧЕНИЯ</a:t>
            </a:r>
            <a:endParaRPr sz="1200">
              <a:latin typeface="Segoe UI"/>
              <a:cs typeface="Segoe UI"/>
            </a:endParaRPr>
          </a:p>
          <a:p>
            <a:pPr marL="463550">
              <a:lnSpc>
                <a:spcPct val="100000"/>
              </a:lnSpc>
              <a:spcBef>
                <a:spcPts val="1310"/>
              </a:spcBef>
            </a:pPr>
            <a:r>
              <a:rPr sz="1800" dirty="0">
                <a:latin typeface="Segoe UI"/>
                <a:cs typeface="Segoe UI"/>
              </a:rPr>
              <a:t>Поступающие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0" dirty="0">
                <a:latin typeface="Segoe UI"/>
                <a:cs typeface="Segoe UI"/>
              </a:rPr>
              <a:t> результатам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тест-экзаменов </a:t>
            </a:r>
            <a:r>
              <a:rPr sz="1800" spc="10" dirty="0">
                <a:latin typeface="Segoe UI"/>
                <a:cs typeface="Segoe UI"/>
              </a:rPr>
              <a:t>ЯГТУ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–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10</a:t>
            </a:r>
            <a:r>
              <a:rPr sz="1800" b="1" spc="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endParaRPr sz="1800">
              <a:latin typeface="Segoe UI"/>
              <a:cs typeface="Segoe UI"/>
            </a:endParaRPr>
          </a:p>
          <a:p>
            <a:pPr marL="463550">
              <a:lnSpc>
                <a:spcPct val="100000"/>
              </a:lnSpc>
            </a:pPr>
            <a:r>
              <a:rPr sz="1800" dirty="0">
                <a:latin typeface="Segoe UI"/>
                <a:cs typeface="Segoe UI"/>
              </a:rPr>
              <a:t>Поступающие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0" dirty="0">
                <a:latin typeface="Segoe UI"/>
                <a:cs typeface="Segoe UI"/>
              </a:rPr>
              <a:t> результатам </a:t>
            </a:r>
            <a:r>
              <a:rPr sz="1800" dirty="0">
                <a:latin typeface="Segoe UI"/>
                <a:cs typeface="Segoe UI"/>
              </a:rPr>
              <a:t>ЕГЭ –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20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endParaRPr sz="1800">
              <a:latin typeface="Segoe UI"/>
              <a:cs typeface="Segoe UI"/>
            </a:endParaRPr>
          </a:p>
          <a:p>
            <a:pPr marL="463550" marR="5715">
              <a:lnSpc>
                <a:spcPct val="100000"/>
              </a:lnSpc>
              <a:spcBef>
                <a:spcPts val="1330"/>
              </a:spcBef>
            </a:pPr>
            <a:r>
              <a:rPr sz="1200" b="1" dirty="0">
                <a:latin typeface="Segoe UI"/>
                <a:cs typeface="Segoe UI"/>
              </a:rPr>
              <a:t>По</a:t>
            </a:r>
            <a:r>
              <a:rPr sz="1200" b="1" spc="110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договорам</a:t>
            </a:r>
            <a:r>
              <a:rPr sz="1200" b="1" spc="14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об</a:t>
            </a:r>
            <a:r>
              <a:rPr sz="1200" b="1" spc="11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оказании</a:t>
            </a:r>
            <a:r>
              <a:rPr sz="1200" b="1" spc="13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платных</a:t>
            </a:r>
            <a:r>
              <a:rPr sz="1200" b="1" spc="13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образовательных</a:t>
            </a:r>
            <a:r>
              <a:rPr sz="1200" b="1" spc="13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услуг</a:t>
            </a:r>
            <a:r>
              <a:rPr sz="1200" b="1" spc="13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по</a:t>
            </a:r>
            <a:r>
              <a:rPr sz="1200" b="1" spc="13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очной,</a:t>
            </a:r>
            <a:r>
              <a:rPr sz="1200" b="1" spc="13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очно-заочной</a:t>
            </a:r>
            <a:r>
              <a:rPr sz="1200" b="1" spc="13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и </a:t>
            </a:r>
            <a:r>
              <a:rPr sz="1200" b="1" spc="-3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заочной</a:t>
            </a:r>
            <a:r>
              <a:rPr sz="1200" b="1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формам</a:t>
            </a:r>
            <a:r>
              <a:rPr sz="1200" b="1" spc="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обучения</a:t>
            </a:r>
            <a:endParaRPr sz="1200">
              <a:latin typeface="Segoe UI"/>
              <a:cs typeface="Segoe UI"/>
            </a:endParaRPr>
          </a:p>
          <a:p>
            <a:pPr marL="46355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latin typeface="Segoe UI"/>
                <a:cs typeface="Segoe UI"/>
              </a:rPr>
              <a:t>Поступающие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0" dirty="0">
                <a:latin typeface="Segoe UI"/>
                <a:cs typeface="Segoe UI"/>
              </a:rPr>
              <a:t> результатам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тест-экзаменов </a:t>
            </a:r>
            <a:r>
              <a:rPr sz="1800" spc="10" dirty="0">
                <a:latin typeface="Segoe UI"/>
                <a:cs typeface="Segoe UI"/>
              </a:rPr>
              <a:t>ЯГТУ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–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10</a:t>
            </a:r>
            <a:r>
              <a:rPr sz="1800" b="1" spc="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endParaRPr sz="1800">
              <a:latin typeface="Segoe UI"/>
              <a:cs typeface="Segoe UI"/>
            </a:endParaRPr>
          </a:p>
          <a:p>
            <a:pPr marL="463550">
              <a:lnSpc>
                <a:spcPct val="100000"/>
              </a:lnSpc>
            </a:pPr>
            <a:r>
              <a:rPr sz="1800" dirty="0">
                <a:latin typeface="Segoe UI"/>
                <a:cs typeface="Segoe UI"/>
              </a:rPr>
              <a:t>Поступающие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0" dirty="0">
                <a:latin typeface="Segoe UI"/>
                <a:cs typeface="Segoe UI"/>
              </a:rPr>
              <a:t> результатам </a:t>
            </a:r>
            <a:r>
              <a:rPr sz="1800" dirty="0">
                <a:latin typeface="Segoe UI"/>
                <a:cs typeface="Segoe UI"/>
              </a:rPr>
              <a:t>ЕГЭ –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24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endParaRPr sz="1800">
              <a:latin typeface="Segoe UI"/>
              <a:cs typeface="Segoe UI"/>
            </a:endParaRPr>
          </a:p>
          <a:p>
            <a:pPr marL="463550">
              <a:lnSpc>
                <a:spcPct val="100000"/>
              </a:lnSpc>
              <a:tabLst>
                <a:tab pos="1202690" algn="l"/>
                <a:tab pos="2690495" algn="l"/>
                <a:tab pos="3701415" algn="l"/>
                <a:tab pos="5033010" algn="l"/>
                <a:tab pos="5513705" algn="l"/>
                <a:tab pos="6706870" algn="l"/>
              </a:tabLst>
            </a:pPr>
            <a:r>
              <a:rPr sz="1800" spc="-5" dirty="0">
                <a:latin typeface="Segoe UI"/>
                <a:cs typeface="Segoe UI"/>
              </a:rPr>
              <a:t>Сро</a:t>
            </a:r>
            <a:r>
              <a:rPr sz="1800" dirty="0">
                <a:latin typeface="Segoe UI"/>
                <a:cs typeface="Segoe UI"/>
              </a:rPr>
              <a:t>к	за</a:t>
            </a:r>
            <a:r>
              <a:rPr sz="1800" spc="-10" dirty="0">
                <a:latin typeface="Segoe UI"/>
                <a:cs typeface="Segoe UI"/>
              </a:rPr>
              <a:t>ве</a:t>
            </a:r>
            <a:r>
              <a:rPr sz="1800" dirty="0">
                <a:latin typeface="Segoe UI"/>
                <a:cs typeface="Segoe UI"/>
              </a:rPr>
              <a:t>рш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spc="-5" dirty="0">
                <a:latin typeface="Segoe UI"/>
                <a:cs typeface="Segoe UI"/>
              </a:rPr>
              <a:t>ни</a:t>
            </a:r>
            <a:r>
              <a:rPr sz="1800" dirty="0">
                <a:latin typeface="Segoe UI"/>
                <a:cs typeface="Segoe UI"/>
              </a:rPr>
              <a:t>я	</a:t>
            </a:r>
            <a:r>
              <a:rPr sz="1800" spc="-5" dirty="0">
                <a:latin typeface="Segoe UI"/>
                <a:cs typeface="Segoe UI"/>
              </a:rPr>
              <a:t>прие</a:t>
            </a:r>
            <a:r>
              <a:rPr sz="1800" spc="-10" dirty="0">
                <a:latin typeface="Segoe UI"/>
                <a:cs typeface="Segoe UI"/>
              </a:rPr>
              <a:t>м</a:t>
            </a:r>
            <a:r>
              <a:rPr sz="1800" dirty="0">
                <a:latin typeface="Segoe UI"/>
                <a:cs typeface="Segoe UI"/>
              </a:rPr>
              <a:t>а	до</a:t>
            </a:r>
            <a:r>
              <a:rPr sz="1800" spc="-45" dirty="0">
                <a:latin typeface="Segoe UI"/>
                <a:cs typeface="Segoe UI"/>
              </a:rPr>
              <a:t>г</a:t>
            </a:r>
            <a:r>
              <a:rPr sz="1800" dirty="0">
                <a:latin typeface="Segoe UI"/>
                <a:cs typeface="Segoe UI"/>
              </a:rPr>
              <a:t>ово</a:t>
            </a:r>
            <a:r>
              <a:rPr sz="1800" spc="-10" dirty="0">
                <a:latin typeface="Segoe UI"/>
                <a:cs typeface="Segoe UI"/>
              </a:rPr>
              <a:t>р</a:t>
            </a:r>
            <a:r>
              <a:rPr sz="1800" dirty="0">
                <a:latin typeface="Segoe UI"/>
                <a:cs typeface="Segoe UI"/>
              </a:rPr>
              <a:t>ов	об	о</a:t>
            </a:r>
            <a:r>
              <a:rPr sz="1800" spc="5" dirty="0">
                <a:latin typeface="Segoe UI"/>
                <a:cs typeface="Segoe UI"/>
              </a:rPr>
              <a:t>к</a:t>
            </a:r>
            <a:r>
              <a:rPr sz="1800" dirty="0">
                <a:latin typeface="Segoe UI"/>
                <a:cs typeface="Segoe UI"/>
              </a:rPr>
              <a:t>аз</a:t>
            </a:r>
            <a:r>
              <a:rPr sz="1800" spc="-20" dirty="0">
                <a:latin typeface="Segoe UI"/>
                <a:cs typeface="Segoe UI"/>
              </a:rPr>
              <a:t>а</a:t>
            </a:r>
            <a:r>
              <a:rPr sz="1800" spc="-5" dirty="0">
                <a:latin typeface="Segoe UI"/>
                <a:cs typeface="Segoe UI"/>
              </a:rPr>
              <a:t>ни</a:t>
            </a:r>
            <a:r>
              <a:rPr sz="1800" dirty="0">
                <a:latin typeface="Segoe UI"/>
                <a:cs typeface="Segoe UI"/>
              </a:rPr>
              <a:t>и	</a:t>
            </a:r>
            <a:r>
              <a:rPr sz="1800" spc="5" dirty="0">
                <a:latin typeface="Segoe UI"/>
                <a:cs typeface="Segoe UI"/>
              </a:rPr>
              <a:t>п</a:t>
            </a:r>
            <a:r>
              <a:rPr sz="1800" dirty="0">
                <a:latin typeface="Segoe UI"/>
                <a:cs typeface="Segoe UI"/>
              </a:rPr>
              <a:t>ла</a:t>
            </a:r>
            <a:r>
              <a:rPr sz="1800" spc="-10" dirty="0">
                <a:latin typeface="Segoe UI"/>
                <a:cs typeface="Segoe UI"/>
              </a:rPr>
              <a:t>т</a:t>
            </a:r>
            <a:r>
              <a:rPr sz="1800" spc="5" dirty="0">
                <a:latin typeface="Segoe UI"/>
                <a:cs typeface="Segoe UI"/>
              </a:rPr>
              <a:t>н</a:t>
            </a:r>
            <a:r>
              <a:rPr sz="1800" spc="-20" dirty="0">
                <a:latin typeface="Segoe UI"/>
                <a:cs typeface="Segoe UI"/>
              </a:rPr>
              <a:t>ы</a:t>
            </a:r>
            <a:r>
              <a:rPr sz="1800" dirty="0">
                <a:latin typeface="Segoe UI"/>
                <a:cs typeface="Segoe UI"/>
              </a:rPr>
              <a:t>х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tabLst>
                <a:tab pos="463550" algn="l"/>
              </a:tabLst>
            </a:pPr>
            <a:r>
              <a:rPr sz="1800" u="sng" dirty="0"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sng" spc="-10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образовательных</a:t>
            </a:r>
            <a:r>
              <a:rPr sz="1800" u="sng" spc="-25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 </a:t>
            </a:r>
            <a:r>
              <a:rPr sz="1800" u="sng" spc="-5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услуг</a:t>
            </a:r>
            <a:r>
              <a:rPr sz="1800" u="sng" spc="10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 </a:t>
            </a:r>
            <a:r>
              <a:rPr sz="1800" b="1" u="sng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–</a:t>
            </a:r>
            <a:r>
              <a:rPr sz="1800" b="1" u="sng" spc="10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 </a:t>
            </a:r>
            <a:r>
              <a:rPr sz="1800" b="1" u="sng" spc="-5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29</a:t>
            </a:r>
            <a:r>
              <a:rPr sz="1800" b="1" u="sng" spc="5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 </a:t>
            </a:r>
            <a:r>
              <a:rPr sz="1800" b="1" u="sng" spc="-5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августа</a:t>
            </a:r>
            <a:r>
              <a:rPr sz="1800" b="1" u="sng" spc="55" dirty="0">
                <a:uFill>
                  <a:solidFill>
                    <a:srgbClr val="808080"/>
                  </a:solidFill>
                </a:uFill>
                <a:latin typeface="Segoe UI"/>
                <a:cs typeface="Segoe UI"/>
              </a:rPr>
              <a:t> 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4503" y="836675"/>
            <a:ext cx="6321846" cy="4800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2929" y="358266"/>
            <a:ext cx="5190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1218A"/>
                </a:solidFill>
              </a:rPr>
              <a:t>Способы</a:t>
            </a:r>
            <a:r>
              <a:rPr spc="-45" dirty="0">
                <a:solidFill>
                  <a:srgbClr val="21218A"/>
                </a:solidFill>
              </a:rPr>
              <a:t> </a:t>
            </a:r>
            <a:r>
              <a:rPr spc="-10" dirty="0">
                <a:solidFill>
                  <a:srgbClr val="21218A"/>
                </a:solidFill>
              </a:rPr>
              <a:t>подачи</a:t>
            </a:r>
            <a:r>
              <a:rPr spc="-40" dirty="0">
                <a:solidFill>
                  <a:srgbClr val="21218A"/>
                </a:solidFill>
              </a:rPr>
              <a:t> </a:t>
            </a:r>
            <a:r>
              <a:rPr spc="-5" dirty="0">
                <a:solidFill>
                  <a:srgbClr val="21218A"/>
                </a:solidFill>
              </a:rPr>
              <a:t>документов</a:t>
            </a:r>
            <a:r>
              <a:rPr spc="-60" dirty="0">
                <a:solidFill>
                  <a:srgbClr val="21218A"/>
                </a:solidFill>
              </a:rPr>
              <a:t> </a:t>
            </a:r>
            <a:r>
              <a:rPr spc="-5" dirty="0">
                <a:solidFill>
                  <a:srgbClr val="21218A"/>
                </a:solidFill>
              </a:rPr>
              <a:t>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9508" y="195834"/>
            <a:ext cx="322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СРОКИ</a:t>
            </a:r>
            <a:r>
              <a:rPr spc="-55" dirty="0"/>
              <a:t> </a:t>
            </a:r>
            <a:r>
              <a:rPr spc="-25" dirty="0"/>
              <a:t>ЗАЧИСЛЕНИЯ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688" y="878078"/>
            <a:ext cx="8516620" cy="49657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576705">
              <a:lnSpc>
                <a:spcPct val="100000"/>
              </a:lnSpc>
              <a:spcBef>
                <a:spcPts val="1060"/>
              </a:spcBef>
            </a:pPr>
            <a:r>
              <a:rPr sz="1800" b="1" spc="-5" dirty="0">
                <a:latin typeface="Segoe UI"/>
                <a:cs typeface="Segoe UI"/>
              </a:rPr>
              <a:t>Приоритетное</a:t>
            </a:r>
            <a:r>
              <a:rPr sz="1800" b="1" spc="-5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зачисление</a:t>
            </a:r>
            <a:endParaRPr sz="1800">
              <a:latin typeface="Segoe UI"/>
              <a:cs typeface="Segoe UI"/>
            </a:endParaRPr>
          </a:p>
          <a:p>
            <a:pPr marL="45720" marR="280035">
              <a:lnSpc>
                <a:spcPct val="100000"/>
              </a:lnSpc>
              <a:spcBef>
                <a:spcPts val="965"/>
              </a:spcBef>
              <a:tabLst>
                <a:tab pos="436245" algn="l"/>
                <a:tab pos="1162050" algn="l"/>
                <a:tab pos="1518285" algn="l"/>
                <a:tab pos="2923540" algn="l"/>
                <a:tab pos="3845560" algn="l"/>
                <a:tab pos="5066665" algn="l"/>
                <a:tab pos="5328920" algn="l"/>
                <a:tab pos="6383655" algn="l"/>
                <a:tab pos="6760209" algn="l"/>
                <a:tab pos="8095615" algn="l"/>
              </a:tabLst>
            </a:pPr>
            <a:r>
              <a:rPr sz="1800" b="1" spc="-5" dirty="0">
                <a:latin typeface="Segoe UI"/>
                <a:cs typeface="Segoe UI"/>
              </a:rPr>
              <a:t>2</a:t>
            </a:r>
            <a:r>
              <a:rPr sz="1800" b="1" dirty="0">
                <a:latin typeface="Segoe UI"/>
                <a:cs typeface="Segoe UI"/>
              </a:rPr>
              <a:t>8	</a:t>
            </a:r>
            <a:r>
              <a:rPr sz="1800" b="1" spc="-5" dirty="0">
                <a:latin typeface="Segoe UI"/>
                <a:cs typeface="Segoe UI"/>
              </a:rPr>
              <a:t>июл</a:t>
            </a:r>
            <a:r>
              <a:rPr sz="1800" dirty="0">
                <a:latin typeface="Segoe UI"/>
                <a:cs typeface="Segoe UI"/>
              </a:rPr>
              <a:t>я	—	за</a:t>
            </a:r>
            <a:r>
              <a:rPr sz="1800" spc="-10" dirty="0">
                <a:latin typeface="Segoe UI"/>
                <a:cs typeface="Segoe UI"/>
              </a:rPr>
              <a:t>ве</a:t>
            </a:r>
            <a:r>
              <a:rPr sz="1800" dirty="0">
                <a:latin typeface="Segoe UI"/>
                <a:cs typeface="Segoe UI"/>
              </a:rPr>
              <a:t>рш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spc="-5" dirty="0">
                <a:latin typeface="Segoe UI"/>
                <a:cs typeface="Segoe UI"/>
              </a:rPr>
              <a:t>ни</a:t>
            </a:r>
            <a:r>
              <a:rPr sz="1800" dirty="0">
                <a:latin typeface="Segoe UI"/>
                <a:cs typeface="Segoe UI"/>
              </a:rPr>
              <a:t>е	</a:t>
            </a:r>
            <a:r>
              <a:rPr sz="1800" spc="-5" dirty="0">
                <a:latin typeface="Segoe UI"/>
                <a:cs typeface="Segoe UI"/>
              </a:rPr>
              <a:t>прие</a:t>
            </a:r>
            <a:r>
              <a:rPr sz="1800" spc="-10" dirty="0">
                <a:latin typeface="Segoe UI"/>
                <a:cs typeface="Segoe UI"/>
              </a:rPr>
              <a:t>м</a:t>
            </a:r>
            <a:r>
              <a:rPr sz="1800" dirty="0">
                <a:latin typeface="Segoe UI"/>
                <a:cs typeface="Segoe UI"/>
              </a:rPr>
              <a:t>а	за</a:t>
            </a:r>
            <a:r>
              <a:rPr sz="1800" spc="-10" dirty="0">
                <a:latin typeface="Segoe UI"/>
                <a:cs typeface="Segoe UI"/>
              </a:rPr>
              <a:t>я</a:t>
            </a:r>
            <a:r>
              <a:rPr sz="1800" spc="-5" dirty="0">
                <a:latin typeface="Segoe UI"/>
                <a:cs typeface="Segoe UI"/>
              </a:rPr>
              <a:t>в</a:t>
            </a:r>
            <a:r>
              <a:rPr sz="1800" spc="5" dirty="0">
                <a:latin typeface="Segoe UI"/>
                <a:cs typeface="Segoe UI"/>
              </a:rPr>
              <a:t>ле</a:t>
            </a:r>
            <a:r>
              <a:rPr sz="1800" spc="-5" dirty="0">
                <a:latin typeface="Segoe UI"/>
                <a:cs typeface="Segoe UI"/>
              </a:rPr>
              <a:t>ни</a:t>
            </a:r>
            <a:r>
              <a:rPr sz="1800" dirty="0">
                <a:latin typeface="Segoe UI"/>
                <a:cs typeface="Segoe UI"/>
              </a:rPr>
              <a:t>й	о	со</a:t>
            </a:r>
            <a:r>
              <a:rPr sz="1800" spc="-70" dirty="0">
                <a:latin typeface="Segoe UI"/>
                <a:cs typeface="Segoe UI"/>
              </a:rPr>
              <a:t>г</a:t>
            </a:r>
            <a:r>
              <a:rPr sz="1800" dirty="0">
                <a:latin typeface="Segoe UI"/>
                <a:cs typeface="Segoe UI"/>
              </a:rPr>
              <a:t>ласии	</a:t>
            </a:r>
            <a:r>
              <a:rPr sz="1800" spc="5" dirty="0">
                <a:latin typeface="Segoe UI"/>
                <a:cs typeface="Segoe UI"/>
              </a:rPr>
              <a:t>н</a:t>
            </a:r>
            <a:r>
              <a:rPr sz="1800" dirty="0">
                <a:latin typeface="Segoe UI"/>
                <a:cs typeface="Segoe UI"/>
              </a:rPr>
              <a:t>а	з</a:t>
            </a:r>
            <a:r>
              <a:rPr sz="1800" spc="-30" dirty="0">
                <a:latin typeface="Segoe UI"/>
                <a:cs typeface="Segoe UI"/>
              </a:rPr>
              <a:t>а</a:t>
            </a:r>
            <a:r>
              <a:rPr sz="1800" dirty="0">
                <a:latin typeface="Segoe UI"/>
                <a:cs typeface="Segoe UI"/>
              </a:rPr>
              <a:t>чис</a:t>
            </a:r>
            <a:r>
              <a:rPr sz="1800" spc="5" dirty="0">
                <a:latin typeface="Segoe UI"/>
                <a:cs typeface="Segoe UI"/>
              </a:rPr>
              <a:t>л</a:t>
            </a:r>
            <a:r>
              <a:rPr sz="1800" spc="-10" dirty="0">
                <a:latin typeface="Segoe UI"/>
                <a:cs typeface="Segoe UI"/>
              </a:rPr>
              <a:t>е</a:t>
            </a:r>
            <a:r>
              <a:rPr sz="1800" spc="-5" dirty="0">
                <a:latin typeface="Segoe UI"/>
                <a:cs typeface="Segoe UI"/>
              </a:rPr>
              <a:t>ни</a:t>
            </a:r>
            <a:r>
              <a:rPr sz="1800" dirty="0">
                <a:latin typeface="Segoe UI"/>
                <a:cs typeface="Segoe UI"/>
              </a:rPr>
              <a:t>е	и  </a:t>
            </a:r>
            <a:r>
              <a:rPr sz="1800" spc="-5" dirty="0">
                <a:latin typeface="Segoe UI"/>
                <a:cs typeface="Segoe UI"/>
              </a:rPr>
              <a:t>оригинала</a:t>
            </a:r>
            <a:r>
              <a:rPr sz="1800" dirty="0">
                <a:latin typeface="Segoe UI"/>
                <a:cs typeface="Segoe UI"/>
              </a:rPr>
              <a:t> документа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об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образовании</a:t>
            </a:r>
            <a:endParaRPr sz="1800">
              <a:latin typeface="Segoe UI"/>
              <a:cs typeface="Segoe UI"/>
            </a:endParaRPr>
          </a:p>
          <a:p>
            <a:pPr marL="45720" algn="just">
              <a:lnSpc>
                <a:spcPct val="100000"/>
              </a:lnSpc>
              <a:spcBef>
                <a:spcPts val="1685"/>
              </a:spcBef>
            </a:pPr>
            <a:r>
              <a:rPr sz="1800" b="1" spc="-5" dirty="0">
                <a:latin typeface="Segoe UI"/>
                <a:cs typeface="Segoe UI"/>
              </a:rPr>
              <a:t>30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июля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—</a:t>
            </a:r>
            <a:r>
              <a:rPr sz="1800" spc="-5" dirty="0">
                <a:latin typeface="Segoe UI"/>
                <a:cs typeface="Segoe UI"/>
              </a:rPr>
              <a:t> приказ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зачислении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Segoe UI"/>
              <a:cs typeface="Segoe UI"/>
            </a:endParaRPr>
          </a:p>
          <a:p>
            <a:pPr marL="1504950">
              <a:lnSpc>
                <a:spcPct val="100000"/>
              </a:lnSpc>
            </a:pPr>
            <a:r>
              <a:rPr sz="1800" b="1" spc="-5" dirty="0">
                <a:latin typeface="Segoe UI"/>
                <a:cs typeface="Segoe UI"/>
              </a:rPr>
              <a:t>Основной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этап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зачисления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Segoe UI"/>
              <a:cs typeface="Segoe UI"/>
            </a:endParaRPr>
          </a:p>
          <a:p>
            <a:pPr marL="45720" marR="3617595" algn="just">
              <a:lnSpc>
                <a:spcPct val="100000"/>
              </a:lnSpc>
            </a:pPr>
            <a:r>
              <a:rPr sz="1800" b="1" dirty="0">
                <a:latin typeface="Segoe UI"/>
                <a:cs typeface="Segoe UI"/>
              </a:rPr>
              <a:t>3 </a:t>
            </a:r>
            <a:r>
              <a:rPr sz="1800" b="1" spc="-5" dirty="0">
                <a:latin typeface="Segoe UI"/>
                <a:cs typeface="Segoe UI"/>
              </a:rPr>
              <a:t>августа </a:t>
            </a:r>
            <a:r>
              <a:rPr sz="1800" dirty="0">
                <a:latin typeface="Segoe UI"/>
                <a:cs typeface="Segoe UI"/>
              </a:rPr>
              <a:t>- </a:t>
            </a:r>
            <a:r>
              <a:rPr sz="1800" spc="-5" dirty="0">
                <a:latin typeface="Segoe UI"/>
                <a:cs typeface="Segoe UI"/>
              </a:rPr>
              <a:t>завершение </a:t>
            </a:r>
            <a:r>
              <a:rPr sz="1800" dirty="0">
                <a:latin typeface="Segoe UI"/>
                <a:cs typeface="Segoe UI"/>
              </a:rPr>
              <a:t>приема </a:t>
            </a:r>
            <a:r>
              <a:rPr sz="1800" spc="-5" dirty="0">
                <a:latin typeface="Segoe UI"/>
                <a:cs typeface="Segoe UI"/>
              </a:rPr>
              <a:t>заявлений </a:t>
            </a:r>
            <a:r>
              <a:rPr sz="1800" dirty="0">
                <a:latin typeface="Segoe UI"/>
                <a:cs typeface="Segoe UI"/>
              </a:rPr>
              <a:t>о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согласии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на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зачисление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и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оригинала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документа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об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образовании</a:t>
            </a:r>
            <a:endParaRPr sz="1800">
              <a:latin typeface="Segoe UI"/>
              <a:cs typeface="Segoe UI"/>
            </a:endParaRPr>
          </a:p>
          <a:p>
            <a:pPr marL="45720" algn="just">
              <a:lnSpc>
                <a:spcPct val="100000"/>
              </a:lnSpc>
              <a:spcBef>
                <a:spcPts val="1685"/>
              </a:spcBef>
            </a:pPr>
            <a:r>
              <a:rPr sz="1800" b="1" dirty="0">
                <a:latin typeface="Segoe UI"/>
                <a:cs typeface="Segoe UI"/>
              </a:rPr>
              <a:t>9</a:t>
            </a:r>
            <a:r>
              <a:rPr sz="1800" b="1" spc="-5" dirty="0">
                <a:latin typeface="Segoe UI"/>
                <a:cs typeface="Segoe UI"/>
              </a:rPr>
              <a:t> августа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—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приказ 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зачислении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Segoe UI"/>
              <a:cs typeface="Segoe U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Segoe UI"/>
                <a:cs typeface="Segoe UI"/>
              </a:rPr>
              <a:t>Основанием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для </a:t>
            </a:r>
            <a:r>
              <a:rPr sz="1800" spc="-5" dirty="0">
                <a:latin typeface="Segoe UI"/>
                <a:cs typeface="Segoe UI"/>
              </a:rPr>
              <a:t>зачисления на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бюджетные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места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является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наличие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оригинала </a:t>
            </a:r>
            <a:r>
              <a:rPr sz="1800" b="1" spc="-484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документа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об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образовании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и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согласия </a:t>
            </a:r>
            <a:r>
              <a:rPr sz="1800" b="1" dirty="0">
                <a:latin typeface="Segoe UI"/>
                <a:cs typeface="Segoe UI"/>
              </a:rPr>
              <a:t>на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зачисление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в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личном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деле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Segoe UI"/>
                <a:cs typeface="Segoe UI"/>
              </a:rPr>
              <a:t>абитуриента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в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Приемной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комиссии</a:t>
            </a:r>
            <a:r>
              <a:rPr sz="1800" spc="10" dirty="0">
                <a:latin typeface="Segoe UI"/>
                <a:cs typeface="Segoe UI"/>
              </a:rPr>
              <a:t> ЯГТУ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2555748"/>
            <a:ext cx="3474720" cy="23027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440" y="708533"/>
            <a:ext cx="3025584" cy="1784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9508" y="195834"/>
            <a:ext cx="322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СРОКИ</a:t>
            </a:r>
            <a:r>
              <a:rPr spc="-55" dirty="0"/>
              <a:t> </a:t>
            </a:r>
            <a:r>
              <a:rPr spc="-25" dirty="0"/>
              <a:t>ЗАЧИСЛЕНИЯ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216" y="878078"/>
            <a:ext cx="8209915" cy="33534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551430">
              <a:lnSpc>
                <a:spcPct val="100000"/>
              </a:lnSpc>
              <a:spcBef>
                <a:spcPts val="1060"/>
              </a:spcBef>
            </a:pPr>
            <a:r>
              <a:rPr sz="1800" b="1" spc="-5" dirty="0">
                <a:latin typeface="Segoe UI"/>
                <a:cs typeface="Segoe UI"/>
              </a:rPr>
              <a:t>Приоритетное</a:t>
            </a:r>
            <a:r>
              <a:rPr sz="1800" b="1" spc="-5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зачисление</a:t>
            </a:r>
            <a:endParaRPr sz="1800">
              <a:latin typeface="Segoe UI"/>
              <a:cs typeface="Segoe UI"/>
            </a:endParaRPr>
          </a:p>
          <a:p>
            <a:pPr marL="12700" marR="6350">
              <a:lnSpc>
                <a:spcPct val="100000"/>
              </a:lnSpc>
              <a:spcBef>
                <a:spcPts val="965"/>
              </a:spcBef>
            </a:pPr>
            <a:r>
              <a:rPr sz="1800" b="1" spc="-5" dirty="0">
                <a:latin typeface="Segoe UI"/>
                <a:cs typeface="Segoe UI"/>
              </a:rPr>
              <a:t>22</a:t>
            </a:r>
            <a:r>
              <a:rPr sz="1800" b="1" spc="33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r>
              <a:rPr sz="1800" b="1" spc="35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—</a:t>
            </a:r>
            <a:r>
              <a:rPr sz="1800" spc="34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завершение</a:t>
            </a:r>
            <a:r>
              <a:rPr sz="1800" spc="34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приема</a:t>
            </a:r>
            <a:r>
              <a:rPr sz="1800" spc="35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заявлений</a:t>
            </a:r>
            <a:r>
              <a:rPr sz="1800" spc="35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35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согласии</a:t>
            </a:r>
            <a:r>
              <a:rPr sz="1800" spc="36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на</a:t>
            </a:r>
            <a:r>
              <a:rPr sz="1800" spc="35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зачисление</a:t>
            </a:r>
            <a:r>
              <a:rPr sz="1800" spc="35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и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оригинала</a:t>
            </a:r>
            <a:r>
              <a:rPr sz="1800" dirty="0">
                <a:latin typeface="Segoe UI"/>
                <a:cs typeface="Segoe UI"/>
              </a:rPr>
              <a:t> документа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об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образовании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800" b="1" spc="-5" dirty="0">
                <a:latin typeface="Segoe UI"/>
                <a:cs typeface="Segoe UI"/>
              </a:rPr>
              <a:t>24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r>
              <a:rPr sz="1800" spc="-5" dirty="0">
                <a:latin typeface="Segoe UI"/>
                <a:cs typeface="Segoe UI"/>
              </a:rPr>
              <a:t>—</a:t>
            </a:r>
            <a:r>
              <a:rPr sz="1800" spc="-4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приказ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зачислении</a:t>
            </a:r>
            <a:endParaRPr sz="1800">
              <a:latin typeface="Segoe UI"/>
              <a:cs typeface="Segoe UI"/>
            </a:endParaRPr>
          </a:p>
          <a:p>
            <a:pPr marL="2538730">
              <a:lnSpc>
                <a:spcPct val="100000"/>
              </a:lnSpc>
              <a:spcBef>
                <a:spcPts val="1250"/>
              </a:spcBef>
            </a:pPr>
            <a:r>
              <a:rPr sz="1800" b="1" spc="-5" dirty="0">
                <a:latin typeface="Segoe UI"/>
                <a:cs typeface="Segoe UI"/>
              </a:rPr>
              <a:t>Основной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этап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зачисления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Segoe UI"/>
                <a:cs typeface="Segoe UI"/>
              </a:rPr>
              <a:t>22</a:t>
            </a:r>
            <a:r>
              <a:rPr sz="1800" b="1" spc="44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r>
              <a:rPr sz="1800" b="1" spc="459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-</a:t>
            </a:r>
            <a:r>
              <a:rPr sz="1800" spc="459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завершение</a:t>
            </a:r>
            <a:r>
              <a:rPr sz="1800" spc="46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приема</a:t>
            </a:r>
            <a:r>
              <a:rPr sz="1800" spc="459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заявлений</a:t>
            </a:r>
            <a:r>
              <a:rPr sz="1800" spc="47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47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согласии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на</a:t>
            </a:r>
            <a:r>
              <a:rPr sz="1800" spc="47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зачисление</a:t>
            </a:r>
            <a:r>
              <a:rPr sz="1800" spc="47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и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оригинала</a:t>
            </a:r>
            <a:r>
              <a:rPr sz="1800" dirty="0">
                <a:latin typeface="Segoe UI"/>
                <a:cs typeface="Segoe UI"/>
              </a:rPr>
              <a:t> документа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об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образовании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800" b="1" spc="-5" dirty="0">
                <a:latin typeface="Segoe UI"/>
                <a:cs typeface="Segoe UI"/>
              </a:rPr>
              <a:t>26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—</a:t>
            </a:r>
            <a:r>
              <a:rPr sz="1800" spc="-4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приказ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зачислении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347" y="4456176"/>
            <a:ext cx="7946415" cy="7833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1347" y="5367934"/>
            <a:ext cx="7386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UI"/>
                <a:cs typeface="Segoe UI"/>
              </a:rPr>
              <a:t>не позднее </a:t>
            </a:r>
            <a:r>
              <a:rPr sz="1800" b="1" spc="-5" dirty="0">
                <a:latin typeface="Segoe UI"/>
                <a:cs typeface="Segoe UI"/>
              </a:rPr>
              <a:t>29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r>
              <a:rPr sz="1800" b="1" spc="47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-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подача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заявления</a:t>
            </a:r>
            <a:r>
              <a:rPr sz="1800" dirty="0">
                <a:latin typeface="Segoe UI"/>
                <a:cs typeface="Segoe UI"/>
              </a:rPr>
              <a:t> о</a:t>
            </a:r>
            <a:r>
              <a:rPr sz="1800" spc="-15" dirty="0">
                <a:latin typeface="Segoe UI"/>
                <a:cs typeface="Segoe UI"/>
              </a:rPr>
              <a:t> согласии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на</a:t>
            </a:r>
            <a:r>
              <a:rPr sz="1800" spc="-10" dirty="0">
                <a:latin typeface="Segoe UI"/>
                <a:cs typeface="Segoe UI"/>
              </a:rPr>
              <a:t> зачисление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Segoe UI"/>
                <a:cs typeface="Segoe UI"/>
              </a:rPr>
              <a:t>15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августа,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26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и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31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августа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- </a:t>
            </a:r>
            <a:r>
              <a:rPr sz="1800" spc="-5" dirty="0">
                <a:latin typeface="Segoe UI"/>
                <a:cs typeface="Segoe UI"/>
              </a:rPr>
              <a:t>приказы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о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зачислении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090" y="708533"/>
            <a:ext cx="3376930" cy="1784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389" y="472897"/>
            <a:ext cx="4359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003366"/>
                </a:solidFill>
              </a:rPr>
              <a:t>Я</a:t>
            </a:r>
            <a:r>
              <a:rPr spc="5" dirty="0">
                <a:solidFill>
                  <a:srgbClr val="FF6600"/>
                </a:solidFill>
              </a:rPr>
              <a:t>Г</a:t>
            </a:r>
            <a:r>
              <a:rPr spc="5" dirty="0">
                <a:solidFill>
                  <a:srgbClr val="003366"/>
                </a:solidFill>
              </a:rPr>
              <a:t>Т</a:t>
            </a:r>
            <a:r>
              <a:rPr spc="5" dirty="0">
                <a:solidFill>
                  <a:srgbClr val="FF6600"/>
                </a:solidFill>
              </a:rPr>
              <a:t>У</a:t>
            </a:r>
            <a:r>
              <a:rPr spc="10" dirty="0">
                <a:solidFill>
                  <a:srgbClr val="FF6600"/>
                </a:solidFill>
              </a:rPr>
              <a:t> </a:t>
            </a:r>
            <a:r>
              <a:rPr spc="25" dirty="0"/>
              <a:t>ЖДЕТ</a:t>
            </a:r>
            <a:r>
              <a:rPr spc="-10" dirty="0"/>
              <a:t> ВАС</a:t>
            </a:r>
            <a:r>
              <a:rPr spc="-5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5" dirty="0"/>
              <a:t>2022</a:t>
            </a:r>
            <a:r>
              <a:rPr spc="-30" dirty="0"/>
              <a:t> </a:t>
            </a:r>
            <a:r>
              <a:rPr spc="-20" dirty="0"/>
              <a:t>ГОДУ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2247" y="1234439"/>
            <a:ext cx="6699504" cy="44272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68630" y="6037326"/>
            <a:ext cx="4324985" cy="0"/>
          </a:xfrm>
          <a:custGeom>
            <a:avLst/>
            <a:gdLst/>
            <a:ahLst/>
            <a:cxnLst/>
            <a:rect l="l" t="t" r="r" b="b"/>
            <a:pathLst>
              <a:path w="4324985">
                <a:moveTo>
                  <a:pt x="0" y="0"/>
                </a:moveTo>
                <a:lnTo>
                  <a:pt x="4324858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6697" y="1442720"/>
            <a:ext cx="590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Verdana"/>
                <a:cs typeface="Verdana"/>
              </a:rPr>
              <a:t>Спасибо</a:t>
            </a:r>
            <a:r>
              <a:rPr sz="3600" spc="-45" dirty="0">
                <a:latin typeface="Verdana"/>
                <a:cs typeface="Verdana"/>
              </a:rPr>
              <a:t> </a:t>
            </a:r>
            <a:r>
              <a:rPr sz="3600" spc="-10" dirty="0">
                <a:latin typeface="Verdana"/>
                <a:cs typeface="Verdana"/>
              </a:rPr>
              <a:t>за</a:t>
            </a:r>
            <a:r>
              <a:rPr sz="3600" spc="-50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внимание!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3352" y="2297684"/>
            <a:ext cx="4554855" cy="343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/>
                <a:cs typeface="Verdana"/>
              </a:rPr>
              <a:t>Приемная</a:t>
            </a:r>
            <a:r>
              <a:rPr sz="2400" b="1" spc="-3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комиссия</a:t>
            </a:r>
            <a:r>
              <a:rPr sz="2400" b="1" spc="-3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ЯГТУ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tabLst>
                <a:tab pos="751840" algn="l"/>
              </a:tabLst>
            </a:pPr>
            <a:r>
              <a:rPr sz="2000" b="1" spc="-5" dirty="0">
                <a:latin typeface="Verdana"/>
                <a:cs typeface="Verdana"/>
              </a:rPr>
              <a:t>тел.	</a:t>
            </a:r>
            <a:r>
              <a:rPr sz="2000" b="1" dirty="0">
                <a:latin typeface="Verdana"/>
                <a:cs typeface="Verdana"/>
              </a:rPr>
              <a:t>8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(4852)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44-17-39,</a:t>
            </a:r>
            <a:endParaRPr sz="20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Verdana"/>
                <a:cs typeface="Verdana"/>
              </a:rPr>
              <a:t>8-800-200-76-88,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Verdana"/>
                <a:cs typeface="Verdana"/>
              </a:rPr>
              <a:t>8-800-250-76-77</a:t>
            </a:r>
            <a:endParaRPr sz="2000">
              <a:latin typeface="Verdana"/>
              <a:cs typeface="Verdana"/>
            </a:endParaRPr>
          </a:p>
          <a:p>
            <a:pPr marL="951230" marR="942340" indent="-1905" algn="ctr">
              <a:lnSpc>
                <a:spcPct val="151000"/>
              </a:lnSpc>
              <a:spcBef>
                <a:spcPts val="1500"/>
              </a:spcBef>
            </a:pPr>
            <a:r>
              <a:rPr sz="2000" b="1" dirty="0">
                <a:latin typeface="Verdana"/>
                <a:cs typeface="Verdana"/>
                <a:hlinkClick r:id="rId2"/>
              </a:rPr>
              <a:t>priem@ystu.ru 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  <a:hlinkClick r:id="rId3"/>
              </a:rPr>
              <a:t>www.ystu.ru 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  <a:hlinkClick r:id="rId4"/>
              </a:rPr>
              <a:t>w</a:t>
            </a:r>
            <a:r>
              <a:rPr sz="2000" b="1" spc="5" dirty="0">
                <a:latin typeface="Verdana"/>
                <a:cs typeface="Verdana"/>
                <a:hlinkClick r:id="rId4"/>
              </a:rPr>
              <a:t>w</a:t>
            </a:r>
            <a:r>
              <a:rPr sz="2000" b="1" dirty="0">
                <a:latin typeface="Verdana"/>
                <a:cs typeface="Verdana"/>
                <a:hlinkClick r:id="rId4"/>
              </a:rPr>
              <a:t>w.</a:t>
            </a:r>
            <a:r>
              <a:rPr sz="2000" b="1" spc="5" dirty="0">
                <a:latin typeface="Verdana"/>
                <a:cs typeface="Verdana"/>
                <a:hlinkClick r:id="rId4"/>
              </a:rPr>
              <a:t>v</a:t>
            </a:r>
            <a:r>
              <a:rPr sz="2000" b="1" dirty="0">
                <a:latin typeface="Verdana"/>
                <a:cs typeface="Verdana"/>
                <a:hlinkClick r:id="rId4"/>
              </a:rPr>
              <a:t>k.</a:t>
            </a:r>
            <a:r>
              <a:rPr sz="2000" b="1" spc="-10" dirty="0">
                <a:latin typeface="Verdana"/>
                <a:cs typeface="Verdana"/>
                <a:hlinkClick r:id="rId4"/>
              </a:rPr>
              <a:t>c</a:t>
            </a:r>
            <a:r>
              <a:rPr sz="2000" b="1" dirty="0">
                <a:latin typeface="Verdana"/>
                <a:cs typeface="Verdana"/>
                <a:hlinkClick r:id="rId4"/>
              </a:rPr>
              <a:t>o</a:t>
            </a:r>
            <a:r>
              <a:rPr sz="2000" b="1" spc="5" dirty="0">
                <a:latin typeface="Verdana"/>
                <a:cs typeface="Verdana"/>
                <a:hlinkClick r:id="rId4"/>
              </a:rPr>
              <a:t>m</a:t>
            </a:r>
            <a:r>
              <a:rPr sz="2000" b="1" spc="-15" dirty="0">
                <a:latin typeface="Verdana"/>
                <a:cs typeface="Verdana"/>
                <a:hlinkClick r:id="rId4"/>
              </a:rPr>
              <a:t>/</a:t>
            </a:r>
            <a:r>
              <a:rPr sz="2000" b="1" dirty="0">
                <a:latin typeface="Verdana"/>
                <a:cs typeface="Verdana"/>
                <a:hlinkClick r:id="rId4"/>
              </a:rPr>
              <a:t>ystu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56478" y="0"/>
            <a:ext cx="9258935" cy="6972934"/>
            <a:chOff x="-56478" y="0"/>
            <a:chExt cx="9258935" cy="6972934"/>
          </a:xfrm>
        </p:grpSpPr>
        <p:sp>
          <p:nvSpPr>
            <p:cNvPr id="5" name="object 5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14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9224" y="1053084"/>
              <a:ext cx="647700" cy="214629"/>
            </a:xfrm>
            <a:custGeom>
              <a:avLst/>
              <a:gdLst/>
              <a:ahLst/>
              <a:cxnLst/>
              <a:rect l="l" t="t" r="r" b="b"/>
              <a:pathLst>
                <a:path w="647700" h="214630">
                  <a:moveTo>
                    <a:pt x="647191" y="0"/>
                  </a:moveTo>
                  <a:lnTo>
                    <a:pt x="0" y="0"/>
                  </a:lnTo>
                  <a:lnTo>
                    <a:pt x="0" y="214629"/>
                  </a:lnTo>
                  <a:lnTo>
                    <a:pt x="335914" y="214629"/>
                  </a:lnTo>
                  <a:lnTo>
                    <a:pt x="390271" y="210565"/>
                  </a:lnTo>
                  <a:lnTo>
                    <a:pt x="441578" y="198500"/>
                  </a:lnTo>
                  <a:lnTo>
                    <a:pt x="489330" y="179324"/>
                  </a:lnTo>
                  <a:lnTo>
                    <a:pt x="532638" y="153669"/>
                  </a:lnTo>
                  <a:lnTo>
                    <a:pt x="570738" y="122300"/>
                  </a:lnTo>
                  <a:lnTo>
                    <a:pt x="603123" y="85725"/>
                  </a:lnTo>
                  <a:lnTo>
                    <a:pt x="628776" y="44703"/>
                  </a:lnTo>
                  <a:lnTo>
                    <a:pt x="647191" y="0"/>
                  </a:lnTo>
                  <a:close/>
                </a:path>
              </a:pathLst>
            </a:custGeom>
            <a:solidFill>
              <a:srgbClr val="EB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7095" y="359663"/>
              <a:ext cx="909955" cy="908685"/>
            </a:xfrm>
            <a:custGeom>
              <a:avLst/>
              <a:gdLst/>
              <a:ahLst/>
              <a:cxnLst/>
              <a:rect l="l" t="t" r="r" b="b"/>
              <a:pathLst>
                <a:path w="909954" h="908685">
                  <a:moveTo>
                    <a:pt x="909701" y="0"/>
                  </a:moveTo>
                  <a:lnTo>
                    <a:pt x="278002" y="0"/>
                  </a:lnTo>
                  <a:lnTo>
                    <a:pt x="232917" y="3683"/>
                  </a:lnTo>
                  <a:lnTo>
                    <a:pt x="190118" y="14097"/>
                  </a:lnTo>
                  <a:lnTo>
                    <a:pt x="150240" y="30987"/>
                  </a:lnTo>
                  <a:lnTo>
                    <a:pt x="113791" y="53594"/>
                  </a:lnTo>
                  <a:lnTo>
                    <a:pt x="81406" y="81280"/>
                  </a:lnTo>
                  <a:lnTo>
                    <a:pt x="53593" y="113664"/>
                  </a:lnTo>
                  <a:lnTo>
                    <a:pt x="30987" y="149987"/>
                  </a:lnTo>
                  <a:lnTo>
                    <a:pt x="14224" y="189737"/>
                  </a:lnTo>
                  <a:lnTo>
                    <a:pt x="3682" y="232537"/>
                  </a:lnTo>
                  <a:lnTo>
                    <a:pt x="0" y="277495"/>
                  </a:lnTo>
                  <a:lnTo>
                    <a:pt x="4317" y="326644"/>
                  </a:lnTo>
                  <a:lnTo>
                    <a:pt x="16637" y="372999"/>
                  </a:lnTo>
                  <a:lnTo>
                    <a:pt x="36575" y="415671"/>
                  </a:lnTo>
                  <a:lnTo>
                    <a:pt x="63118" y="454151"/>
                  </a:lnTo>
                  <a:lnTo>
                    <a:pt x="36575" y="492506"/>
                  </a:lnTo>
                  <a:lnTo>
                    <a:pt x="16763" y="535177"/>
                  </a:lnTo>
                  <a:lnTo>
                    <a:pt x="4317" y="581533"/>
                  </a:lnTo>
                  <a:lnTo>
                    <a:pt x="0" y="630682"/>
                  </a:lnTo>
                  <a:lnTo>
                    <a:pt x="0" y="908176"/>
                  </a:lnTo>
                  <a:lnTo>
                    <a:pt x="202183" y="908176"/>
                  </a:lnTo>
                  <a:lnTo>
                    <a:pt x="202183" y="630682"/>
                  </a:lnTo>
                  <a:lnTo>
                    <a:pt x="208152" y="601218"/>
                  </a:lnTo>
                  <a:lnTo>
                    <a:pt x="224408" y="577214"/>
                  </a:lnTo>
                  <a:lnTo>
                    <a:pt x="248412" y="560959"/>
                  </a:lnTo>
                  <a:lnTo>
                    <a:pt x="278002" y="554989"/>
                  </a:lnTo>
                  <a:lnTo>
                    <a:pt x="909701" y="554989"/>
                  </a:lnTo>
                  <a:lnTo>
                    <a:pt x="909701" y="353187"/>
                  </a:lnTo>
                  <a:lnTo>
                    <a:pt x="278002" y="353187"/>
                  </a:lnTo>
                  <a:lnTo>
                    <a:pt x="248412" y="347218"/>
                  </a:lnTo>
                  <a:lnTo>
                    <a:pt x="224408" y="330962"/>
                  </a:lnTo>
                  <a:lnTo>
                    <a:pt x="208152" y="306959"/>
                  </a:lnTo>
                  <a:lnTo>
                    <a:pt x="202183" y="277495"/>
                  </a:lnTo>
                  <a:lnTo>
                    <a:pt x="208152" y="248031"/>
                  </a:lnTo>
                  <a:lnTo>
                    <a:pt x="224408" y="224027"/>
                  </a:lnTo>
                  <a:lnTo>
                    <a:pt x="248412" y="207772"/>
                  </a:lnTo>
                  <a:lnTo>
                    <a:pt x="278002" y="201802"/>
                  </a:lnTo>
                  <a:lnTo>
                    <a:pt x="909701" y="201802"/>
                  </a:lnTo>
                  <a:lnTo>
                    <a:pt x="90970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3098" y="358902"/>
            <a:ext cx="6403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905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ПЛАН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ПРИЕМА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ОБУЧЕНИЕ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ПРОГРАММАМ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БАКАЛАВРИАТА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СПЕЦИАЛИТЕТА</a:t>
            </a:r>
            <a:endParaRPr sz="1800">
              <a:latin typeface="Times New Roman"/>
              <a:cs typeface="Times New Roman"/>
            </a:endParaRPr>
          </a:p>
          <a:p>
            <a:pPr marR="5778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2022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ГОДУ</a:t>
            </a:r>
            <a:endParaRPr sz="1800">
              <a:latin typeface="Times New Roman"/>
              <a:cs typeface="Times New Roman"/>
            </a:endParaRPr>
          </a:p>
          <a:p>
            <a:pPr marR="5778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ОЧНАЯ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ФОРМА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B5A713-73EE-520F-E7F5-F262F3E5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2934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3E44D-2D61-B762-73CE-24E3F164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996"/>
            <a:ext cx="9144000" cy="5848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3098" y="358902"/>
            <a:ext cx="6403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905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ПЛАН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ПРИЕМА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ОБУЧЕНИЕ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ПРОГРАММАМ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БАКАЛАВРИАТА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СПЕЦИАЛИТЕТА</a:t>
            </a:r>
            <a:endParaRPr sz="1800">
              <a:latin typeface="Times New Roman"/>
              <a:cs typeface="Times New Roman"/>
            </a:endParaRPr>
          </a:p>
          <a:p>
            <a:pPr marR="5778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2022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ГОДУ</a:t>
            </a:r>
            <a:endParaRPr sz="1800">
              <a:latin typeface="Times New Roman"/>
              <a:cs typeface="Times New Roman"/>
            </a:endParaRPr>
          </a:p>
          <a:p>
            <a:pPr marR="57785" algn="ctr">
              <a:lnSpc>
                <a:spcPct val="100000"/>
              </a:lnSpc>
            </a:pPr>
            <a:r>
              <a:rPr sz="1800" b="1" spc="-20" dirty="0">
                <a:latin typeface="Times New Roman"/>
                <a:cs typeface="Times New Roman"/>
              </a:rPr>
              <a:t>ЗАОЧНАЯ </a:t>
            </a:r>
            <a:r>
              <a:rPr sz="1800" b="1" spc="-5" dirty="0">
                <a:latin typeface="Times New Roman"/>
                <a:cs typeface="Times New Roman"/>
              </a:rPr>
              <a:t>ФОРМА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437" y="59839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BCC4EB-8CCD-B02B-238B-703D7C65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52600"/>
            <a:ext cx="9144000" cy="3805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437" y="59839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B093C-2EC8-1EF0-E020-2F8C229BB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6713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3098" y="358902"/>
            <a:ext cx="6403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905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ПЛАН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ПРИЕМА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ОБУЧЕНИЕ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ПРОГРАММАМ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БАКАЛАВРИАТА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СПЕЦИАЛИТЕТА</a:t>
            </a:r>
            <a:endParaRPr sz="1800">
              <a:latin typeface="Times New Roman"/>
              <a:cs typeface="Times New Roman"/>
            </a:endParaRPr>
          </a:p>
          <a:p>
            <a:pPr marR="5778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2022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ГОДУ</a:t>
            </a:r>
            <a:endParaRPr sz="1800">
              <a:latin typeface="Times New Roman"/>
              <a:cs typeface="Times New Roman"/>
            </a:endParaRPr>
          </a:p>
          <a:p>
            <a:pPr marR="55880" algn="ctr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ОЧНО-ЗАОЧНАЯ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ФОРМА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437" y="59839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4475" y="2127250"/>
          <a:ext cx="8642349" cy="2449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7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280" marR="76835" indent="311150">
                        <a:lnSpc>
                          <a:spcPct val="107500"/>
                        </a:lnSpc>
                        <a:spcBef>
                          <a:spcPts val="71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Код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ап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0430" marR="577850" indent="-317500">
                        <a:lnSpc>
                          <a:spcPct val="107500"/>
                        </a:lnSpc>
                        <a:spcBef>
                          <a:spcPts val="71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направления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подготовки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2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специальности/конкурсной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группы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мест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бюджет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 marR="79375" indent="53340">
                        <a:lnSpc>
                          <a:spcPct val="1075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по п/пл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у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6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4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квоте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19710" marR="140970" indent="-68580">
                        <a:lnSpc>
                          <a:spcPct val="1067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особо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права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4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квоте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60655" marR="101600" indent="-48895">
                        <a:lnSpc>
                          <a:spcPct val="1067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приема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1125" indent="73025">
                        <a:lnSpc>
                          <a:spcPct val="107500"/>
                        </a:lnSpc>
                        <a:spcBef>
                          <a:spcPts val="6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на общих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осно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ях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71">
                <a:tc gridSpan="6"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ИНСТИТУТ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ИНЖЕНЕРОВ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СТРОИТЕЛЬСТВА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ТРАНСПОРТА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(ИИСиТ)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R="23685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08.03.01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Строительство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88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97">
                <a:tc gridSpan="2">
                  <a:txBody>
                    <a:bodyPr/>
                    <a:lstStyle/>
                    <a:p>
                      <a:pPr marR="50165" algn="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Итого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по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ИИСиТ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88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70">
                <a:tc gridSpan="6"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ИНСТИТУТ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ЭКОНОМИКИ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МЕНЕДЖМЕНТА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(ИЭиМ)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71">
                <a:tc>
                  <a:txBody>
                    <a:bodyPr/>
                    <a:lstStyle/>
                    <a:p>
                      <a:pPr marR="23685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38.03.01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37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Экономика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88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70">
                <a:tc>
                  <a:txBody>
                    <a:bodyPr/>
                    <a:lstStyle/>
                    <a:p>
                      <a:pPr marR="23685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38.03.02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375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Менеджмент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88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70">
                <a:tc gridSpan="2">
                  <a:txBody>
                    <a:bodyPr/>
                    <a:lstStyle/>
                    <a:p>
                      <a:pPr marR="48895" algn="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Итого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ИЭиМ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88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71">
                <a:tc gridSpan="2"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ИТОГО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всем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институтам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884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8610" algn="r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59839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7738" y="542035"/>
            <a:ext cx="616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ФОРМЫ</a:t>
            </a:r>
            <a:r>
              <a:rPr spc="-30" dirty="0"/>
              <a:t> </a:t>
            </a:r>
            <a:r>
              <a:rPr dirty="0"/>
              <a:t>ВСТУПИТЕЛЬНЫХ</a:t>
            </a:r>
            <a:r>
              <a:rPr spc="-5" dirty="0"/>
              <a:t> </a:t>
            </a:r>
            <a:r>
              <a:rPr spc="-20" dirty="0"/>
              <a:t>ИСПЫТАНИЙ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849" y="1491009"/>
            <a:ext cx="7150351" cy="42395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6022085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719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0477" y="526160"/>
            <a:ext cx="6433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МИНИМАЛЬНЫЕ</a:t>
            </a:r>
            <a:r>
              <a:rPr spc="10" dirty="0"/>
              <a:t> </a:t>
            </a:r>
            <a:r>
              <a:rPr spc="15" dirty="0"/>
              <a:t>БАЛЛЫ</a:t>
            </a:r>
            <a:r>
              <a:rPr spc="-10" dirty="0"/>
              <a:t> </a:t>
            </a:r>
            <a:r>
              <a:rPr spc="-5" dirty="0"/>
              <a:t>ПО</a:t>
            </a:r>
            <a:r>
              <a:rPr spc="-15" dirty="0"/>
              <a:t> ПРЕДМЕТАМ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607" y="1403743"/>
            <a:ext cx="6806414" cy="34755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5888" y="5164912"/>
            <a:ext cx="7924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Лица,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претендующие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на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особые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права </a:t>
            </a:r>
            <a:r>
              <a:rPr sz="1800" spc="-5" dirty="0">
                <a:latin typeface="Segoe UI"/>
                <a:cs typeface="Segoe UI"/>
              </a:rPr>
              <a:t>при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приеме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Segoe UI"/>
                <a:cs typeface="Segoe UI"/>
              </a:rPr>
              <a:t>(победители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и</a:t>
            </a:r>
            <a:r>
              <a:rPr sz="1800" spc="-5" dirty="0">
                <a:latin typeface="Segoe UI"/>
                <a:cs typeface="Segoe UI"/>
              </a:rPr>
              <a:t> призеры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олимпиад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школьников)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5" dirty="0">
                <a:latin typeface="Segoe UI"/>
                <a:cs typeface="Segoe UI"/>
              </a:rPr>
              <a:t> ЕГЭ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не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менее</a:t>
            </a:r>
            <a:r>
              <a:rPr sz="1800" b="1" spc="10" dirty="0">
                <a:latin typeface="Segoe UI"/>
                <a:cs typeface="Segoe U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75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баллов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996</Words>
  <Application>Microsoft Office PowerPoint</Application>
  <PresentationFormat>Экран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 MT</vt:lpstr>
      <vt:lpstr>Calibri</vt:lpstr>
      <vt:lpstr>Segoe UI</vt:lpstr>
      <vt:lpstr>Times New Roman</vt:lpstr>
      <vt:lpstr>Verdana</vt:lpstr>
      <vt:lpstr>Office Theme</vt:lpstr>
      <vt:lpstr>ДОБРО  ПОЖАЛОВАТЬ, АБИТУРИЕНТ – 2022 !</vt:lpstr>
      <vt:lpstr>Ярославский государственный  технический университет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ВСТУПИТЕЛЬНЫХ ИСПЫТАНИЙ</vt:lpstr>
      <vt:lpstr>МИНИМАЛЬНЫЕ БАЛЛЫ ПО ПРЕДМЕТАМ</vt:lpstr>
      <vt:lpstr>ПЕРЕЧЕНТ ВСТУПИТЕЛЬНЫХ ИСПЫТАНИЙ  НА БАЗЕ ПРОФЕССИОНАЛЬНОГО ОБРАЗОВАНИЯ</vt:lpstr>
      <vt:lpstr>ПЕРЕЧЕНТ ВСТУПИТЕЛЬНЫХ ИСПЫТАНИЙ  НА БАЗЕ ПРОФЕССИОНАЛЬНОГО ОБРАЗОВАНИЯ</vt:lpstr>
      <vt:lpstr>ПЕРЕЧЕНЬ ВСТУПИТЕЛЬНЫХ ИСПЫТАНИЙ  НА БАЗЕ ПРОФЕССИОНАЛЬНОГО ОБРАЗОВАНИЯ</vt:lpstr>
      <vt:lpstr>ПЕРЕЧЕНТ ВСТУПИТЕЛЬНЫХ ИСПЫТАНИЙ НА БАЗЕ ПРОФЕССИОНАЛЬНОГО ОБРАЗОВАНИЯ</vt:lpstr>
      <vt:lpstr>ПЕРЕЧЕНТ ВСТУПИТЕЛЬНЫХ ИСПЫТАНИЙ  НА БАЗЕ ПРОФЕССИОНАЛЬНОГО ОБРАЗОВАНИЯ</vt:lpstr>
      <vt:lpstr>РАСПИСАНИЕ ВСТУПИТЕЛЬНЫХ ИСПЫТАНИЙ Очная форма обучения</vt:lpstr>
      <vt:lpstr>РАСПИСАНИЕ ВСТУПИТЕЛЬНЫХ ИСПЫТАНИЙ Заочная, очно-заочная формы обучения</vt:lpstr>
      <vt:lpstr>ИНДИВИДУАЛЬНЫЕ ДОСТИЖЕНИЯ</vt:lpstr>
      <vt:lpstr>ИНДИВИДУАЛЬНЫЕ ДОСТИЖЕНИЯ</vt:lpstr>
      <vt:lpstr>ИНДИВИДУАЛЬНЫЕ ДОСТИЖЕНИЯ</vt:lpstr>
      <vt:lpstr>ПРОГРАММА «ПОДДЕРЖКА ЛУЧШИХ»</vt:lpstr>
      <vt:lpstr>ОСНОВНЫЕ ДАТЫ  ПРИЕМНОЙ КАМПАНИИ 2022</vt:lpstr>
      <vt:lpstr>Способы подачи документов 2022</vt:lpstr>
      <vt:lpstr>СРОКИ ЗАЧИСЛЕНИЯ</vt:lpstr>
      <vt:lpstr>СРОКИ ЗАЧИСЛЕНИЯ</vt:lpstr>
      <vt:lpstr>ЯГТУ ЖДЕТ ВАС В 2022 ГОДУ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 рабочих станций</dc:creator>
  <cp:lastModifiedBy>Приемная Комиссия ЯГТУ</cp:lastModifiedBy>
  <cp:revision>1</cp:revision>
  <dcterms:created xsi:type="dcterms:W3CDTF">2022-06-01T06:13:00Z</dcterms:created>
  <dcterms:modified xsi:type="dcterms:W3CDTF">2022-06-01T06:14:42Z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2022-06-01T00:00:00Z</vt:filetime>
  </property>
</Properties>
</file>